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99" r:id="rId3"/>
    <p:sldId id="259" r:id="rId4"/>
    <p:sldId id="282" r:id="rId5"/>
    <p:sldId id="300" r:id="rId6"/>
    <p:sldId id="260" r:id="rId7"/>
    <p:sldId id="262" r:id="rId8"/>
    <p:sldId id="286" r:id="rId9"/>
    <p:sldId id="266" r:id="rId10"/>
    <p:sldId id="293" r:id="rId11"/>
    <p:sldId id="291" r:id="rId12"/>
    <p:sldId id="297" r:id="rId13"/>
    <p:sldId id="298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Impact" panose="020B0806030902050204" pitchFamily="34" charset="0"/>
      <p:regular r:id="rId20"/>
    </p:embeddedFont>
    <p:embeddedFont>
      <p:font typeface="Tahoma" panose="020B0604030504040204" pitchFamily="3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hPF+qAzjoFAyXx2JV1+z2uoAz2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8DD6"/>
    <a:srgbClr val="00C9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B5A9A2-A9A8-46D2-92E6-03444939C19A}" v="363" dt="2023-10-27T17:13:29.7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/>
    <p:restoredTop sz="94694"/>
  </p:normalViewPr>
  <p:slideViewPr>
    <p:cSldViewPr snapToGrid="0">
      <p:cViewPr varScale="1">
        <p:scale>
          <a:sx n="108" d="100"/>
          <a:sy n="108" d="100"/>
        </p:scale>
        <p:origin x="69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 Benetazzo" userId="9dc52a77-a581-4d9b-a51b-ae4e69159b63" providerId="ADAL" clId="{3CB5A9A2-A9A8-46D2-92E6-03444939C19A}"/>
    <pc:docChg chg="custSel addSld delSld modSld">
      <pc:chgData name="Nico Benetazzo" userId="9dc52a77-a581-4d9b-a51b-ae4e69159b63" providerId="ADAL" clId="{3CB5A9A2-A9A8-46D2-92E6-03444939C19A}" dt="2023-10-27T17:14:10.647" v="500" actId="20577"/>
      <pc:docMkLst>
        <pc:docMk/>
      </pc:docMkLst>
      <pc:sldChg chg="delSp modSp mod">
        <pc:chgData name="Nico Benetazzo" userId="9dc52a77-a581-4d9b-a51b-ae4e69159b63" providerId="ADAL" clId="{3CB5A9A2-A9A8-46D2-92E6-03444939C19A}" dt="2023-10-27T13:21:04.320" v="1" actId="1076"/>
        <pc:sldMkLst>
          <pc:docMk/>
          <pc:sldMk cId="0" sldId="257"/>
        </pc:sldMkLst>
        <pc:grpChg chg="del">
          <ac:chgData name="Nico Benetazzo" userId="9dc52a77-a581-4d9b-a51b-ae4e69159b63" providerId="ADAL" clId="{3CB5A9A2-A9A8-46D2-92E6-03444939C19A}" dt="2023-10-27T13:21:01.340" v="0" actId="478"/>
          <ac:grpSpMkLst>
            <pc:docMk/>
            <pc:sldMk cId="0" sldId="257"/>
            <ac:grpSpMk id="2" creationId="{3393AEC2-16F8-12EC-9121-DC61C58035C9}"/>
          </ac:grpSpMkLst>
        </pc:grpChg>
        <pc:picChg chg="del topLvl">
          <ac:chgData name="Nico Benetazzo" userId="9dc52a77-a581-4d9b-a51b-ae4e69159b63" providerId="ADAL" clId="{3CB5A9A2-A9A8-46D2-92E6-03444939C19A}" dt="2023-10-27T13:21:01.340" v="0" actId="478"/>
          <ac:picMkLst>
            <pc:docMk/>
            <pc:sldMk cId="0" sldId="257"/>
            <ac:picMk id="12" creationId="{5D50EF9C-5E49-0DD4-98DE-B8584738DC95}"/>
          </ac:picMkLst>
        </pc:picChg>
        <pc:picChg chg="mod topLvl">
          <ac:chgData name="Nico Benetazzo" userId="9dc52a77-a581-4d9b-a51b-ae4e69159b63" providerId="ADAL" clId="{3CB5A9A2-A9A8-46D2-92E6-03444939C19A}" dt="2023-10-27T13:21:04.320" v="1" actId="1076"/>
          <ac:picMkLst>
            <pc:docMk/>
            <pc:sldMk cId="0" sldId="257"/>
            <ac:picMk id="1026" creationId="{FBCA7EEF-90C0-462D-3969-57F35A3F69FC}"/>
          </ac:picMkLst>
        </pc:picChg>
      </pc:sldChg>
      <pc:sldChg chg="addSp delSp modSp mod">
        <pc:chgData name="Nico Benetazzo" userId="9dc52a77-a581-4d9b-a51b-ae4e69159b63" providerId="ADAL" clId="{3CB5A9A2-A9A8-46D2-92E6-03444939C19A}" dt="2023-10-27T13:21:59.573" v="9"/>
        <pc:sldMkLst>
          <pc:docMk/>
          <pc:sldMk cId="0" sldId="259"/>
        </pc:sldMkLst>
        <pc:picChg chg="add mod">
          <ac:chgData name="Nico Benetazzo" userId="9dc52a77-a581-4d9b-a51b-ae4e69159b63" providerId="ADAL" clId="{3CB5A9A2-A9A8-46D2-92E6-03444939C19A}" dt="2023-10-27T13:21:59.573" v="9"/>
          <ac:picMkLst>
            <pc:docMk/>
            <pc:sldMk cId="0" sldId="259"/>
            <ac:picMk id="2" creationId="{E603C16A-F038-98A0-3588-C4818A228AFE}"/>
          </ac:picMkLst>
        </pc:picChg>
        <pc:picChg chg="del">
          <ac:chgData name="Nico Benetazzo" userId="9dc52a77-a581-4d9b-a51b-ae4e69159b63" providerId="ADAL" clId="{3CB5A9A2-A9A8-46D2-92E6-03444939C19A}" dt="2023-10-27T13:21:18.996" v="2" actId="478"/>
          <ac:picMkLst>
            <pc:docMk/>
            <pc:sldMk cId="0" sldId="259"/>
            <ac:picMk id="18" creationId="{CBAB2B65-9405-A871-EE71-787D072239FA}"/>
          </ac:picMkLst>
        </pc:picChg>
      </pc:sldChg>
      <pc:sldChg chg="addSp delSp modSp mod modAnim">
        <pc:chgData name="Nico Benetazzo" userId="9dc52a77-a581-4d9b-a51b-ae4e69159b63" providerId="ADAL" clId="{3CB5A9A2-A9A8-46D2-92E6-03444939C19A}" dt="2023-10-27T16:27:35.462" v="122" actId="20577"/>
        <pc:sldMkLst>
          <pc:docMk/>
          <pc:sldMk cId="0" sldId="260"/>
        </pc:sldMkLst>
        <pc:spChg chg="mod">
          <ac:chgData name="Nico Benetazzo" userId="9dc52a77-a581-4d9b-a51b-ae4e69159b63" providerId="ADAL" clId="{3CB5A9A2-A9A8-46D2-92E6-03444939C19A}" dt="2023-10-27T16:27:35.462" v="122" actId="20577"/>
          <ac:spMkLst>
            <pc:docMk/>
            <pc:sldMk cId="0" sldId="260"/>
            <ac:spMk id="40" creationId="{EF73A855-7268-9601-FBE7-C46372571EAE}"/>
          </ac:spMkLst>
        </pc:spChg>
        <pc:spChg chg="mod">
          <ac:chgData name="Nico Benetazzo" userId="9dc52a77-a581-4d9b-a51b-ae4e69159b63" providerId="ADAL" clId="{3CB5A9A2-A9A8-46D2-92E6-03444939C19A}" dt="2023-10-27T16:26:58.818" v="106" actId="20577"/>
          <ac:spMkLst>
            <pc:docMk/>
            <pc:sldMk cId="0" sldId="260"/>
            <ac:spMk id="41" creationId="{E9EBEFFB-9728-5300-BEFD-A5BDF5CDB0E5}"/>
          </ac:spMkLst>
        </pc:spChg>
        <pc:picChg chg="add mod">
          <ac:chgData name="Nico Benetazzo" userId="9dc52a77-a581-4d9b-a51b-ae4e69159b63" providerId="ADAL" clId="{3CB5A9A2-A9A8-46D2-92E6-03444939C19A}" dt="2023-10-27T13:21:49.319" v="7"/>
          <ac:picMkLst>
            <pc:docMk/>
            <pc:sldMk cId="0" sldId="260"/>
            <ac:picMk id="2" creationId="{1B3A91CA-DA9C-0058-BFF6-157A299D808F}"/>
          </ac:picMkLst>
        </pc:picChg>
        <pc:picChg chg="del">
          <ac:chgData name="Nico Benetazzo" userId="9dc52a77-a581-4d9b-a51b-ae4e69159b63" providerId="ADAL" clId="{3CB5A9A2-A9A8-46D2-92E6-03444939C19A}" dt="2023-10-27T13:21:32.937" v="4" actId="478"/>
          <ac:picMkLst>
            <pc:docMk/>
            <pc:sldMk cId="0" sldId="260"/>
            <ac:picMk id="19" creationId="{53ABB516-EBAD-9E25-C667-2EB663EB1AB7}"/>
          </ac:picMkLst>
        </pc:picChg>
      </pc:sldChg>
      <pc:sldChg chg="delSp modSp mod">
        <pc:chgData name="Nico Benetazzo" userId="9dc52a77-a581-4d9b-a51b-ae4e69159b63" providerId="ADAL" clId="{3CB5A9A2-A9A8-46D2-92E6-03444939C19A}" dt="2023-10-27T16:35:24.328" v="124" actId="20577"/>
        <pc:sldMkLst>
          <pc:docMk/>
          <pc:sldMk cId="0" sldId="262"/>
        </pc:sldMkLst>
        <pc:spChg chg="mod">
          <ac:chgData name="Nico Benetazzo" userId="9dc52a77-a581-4d9b-a51b-ae4e69159b63" providerId="ADAL" clId="{3CB5A9A2-A9A8-46D2-92E6-03444939C19A}" dt="2023-10-27T16:35:24.328" v="124" actId="20577"/>
          <ac:spMkLst>
            <pc:docMk/>
            <pc:sldMk cId="0" sldId="262"/>
            <ac:spMk id="171" creationId="{00000000-0000-0000-0000-000000000000}"/>
          </ac:spMkLst>
        </pc:spChg>
        <pc:grpChg chg="del">
          <ac:chgData name="Nico Benetazzo" userId="9dc52a77-a581-4d9b-a51b-ae4e69159b63" providerId="ADAL" clId="{3CB5A9A2-A9A8-46D2-92E6-03444939C19A}" dt="2023-10-27T13:21:37.786" v="5" actId="478"/>
          <ac:grpSpMkLst>
            <pc:docMk/>
            <pc:sldMk cId="0" sldId="262"/>
            <ac:grpSpMk id="21" creationId="{0A78CE6F-71C9-0E59-EC84-30E2828D3634}"/>
          </ac:grpSpMkLst>
        </pc:grpChg>
        <pc:picChg chg="del topLvl">
          <ac:chgData name="Nico Benetazzo" userId="9dc52a77-a581-4d9b-a51b-ae4e69159b63" providerId="ADAL" clId="{3CB5A9A2-A9A8-46D2-92E6-03444939C19A}" dt="2023-10-27T13:21:37.786" v="5" actId="478"/>
          <ac:picMkLst>
            <pc:docMk/>
            <pc:sldMk cId="0" sldId="262"/>
            <ac:picMk id="22" creationId="{15495723-0E81-10F2-B063-379F49A406A8}"/>
          </ac:picMkLst>
        </pc:picChg>
        <pc:picChg chg="mod topLvl">
          <ac:chgData name="Nico Benetazzo" userId="9dc52a77-a581-4d9b-a51b-ae4e69159b63" providerId="ADAL" clId="{3CB5A9A2-A9A8-46D2-92E6-03444939C19A}" dt="2023-10-27T13:21:40.340" v="6" actId="1076"/>
          <ac:picMkLst>
            <pc:docMk/>
            <pc:sldMk cId="0" sldId="262"/>
            <ac:picMk id="23" creationId="{8D40A520-11DD-3DE2-54FC-D04DE97E226A}"/>
          </ac:picMkLst>
        </pc:picChg>
      </pc:sldChg>
      <pc:sldChg chg="addSp delSp modSp mod">
        <pc:chgData name="Nico Benetazzo" userId="9dc52a77-a581-4d9b-a51b-ae4e69159b63" providerId="ADAL" clId="{3CB5A9A2-A9A8-46D2-92E6-03444939C19A}" dt="2023-10-27T13:22:30.383" v="13"/>
        <pc:sldMkLst>
          <pc:docMk/>
          <pc:sldMk cId="0" sldId="266"/>
        </pc:sldMkLst>
        <pc:picChg chg="add mod">
          <ac:chgData name="Nico Benetazzo" userId="9dc52a77-a581-4d9b-a51b-ae4e69159b63" providerId="ADAL" clId="{3CB5A9A2-A9A8-46D2-92E6-03444939C19A}" dt="2023-10-27T13:22:30.383" v="13"/>
          <ac:picMkLst>
            <pc:docMk/>
            <pc:sldMk cId="0" sldId="266"/>
            <ac:picMk id="2" creationId="{157DDDE5-432A-1DFE-F415-43CE98AB5AE0}"/>
          </ac:picMkLst>
        </pc:picChg>
        <pc:picChg chg="del">
          <ac:chgData name="Nico Benetazzo" userId="9dc52a77-a581-4d9b-a51b-ae4e69159b63" providerId="ADAL" clId="{3CB5A9A2-A9A8-46D2-92E6-03444939C19A}" dt="2023-10-27T13:22:28.389" v="12" actId="478"/>
          <ac:picMkLst>
            <pc:docMk/>
            <pc:sldMk cId="0" sldId="266"/>
            <ac:picMk id="16" creationId="{4EDF6F19-898A-1FA8-2A0B-EAC4D7369925}"/>
          </ac:picMkLst>
        </pc:picChg>
      </pc:sldChg>
      <pc:sldChg chg="addSp delSp modSp mod">
        <pc:chgData name="Nico Benetazzo" userId="9dc52a77-a581-4d9b-a51b-ae4e69159b63" providerId="ADAL" clId="{3CB5A9A2-A9A8-46D2-92E6-03444939C19A}" dt="2023-10-27T13:21:53.761" v="8"/>
        <pc:sldMkLst>
          <pc:docMk/>
          <pc:sldMk cId="718872719" sldId="282"/>
        </pc:sldMkLst>
        <pc:picChg chg="add mod">
          <ac:chgData name="Nico Benetazzo" userId="9dc52a77-a581-4d9b-a51b-ae4e69159b63" providerId="ADAL" clId="{3CB5A9A2-A9A8-46D2-92E6-03444939C19A}" dt="2023-10-27T13:21:53.761" v="8"/>
          <ac:picMkLst>
            <pc:docMk/>
            <pc:sldMk cId="718872719" sldId="282"/>
            <ac:picMk id="3" creationId="{350BFEFE-03EC-08AF-3ADD-9D0E595DA9D0}"/>
          </ac:picMkLst>
        </pc:picChg>
        <pc:picChg chg="del">
          <ac:chgData name="Nico Benetazzo" userId="9dc52a77-a581-4d9b-a51b-ae4e69159b63" providerId="ADAL" clId="{3CB5A9A2-A9A8-46D2-92E6-03444939C19A}" dt="2023-10-27T13:21:21.529" v="3" actId="478"/>
          <ac:picMkLst>
            <pc:docMk/>
            <pc:sldMk cId="718872719" sldId="282"/>
            <ac:picMk id="37" creationId="{191FA0A9-71F6-B6FA-EA0A-D2CCEB2F1FDE}"/>
          </ac:picMkLst>
        </pc:picChg>
      </pc:sldChg>
      <pc:sldChg chg="addSp delSp modSp mod">
        <pc:chgData name="Nico Benetazzo" userId="9dc52a77-a581-4d9b-a51b-ae4e69159b63" providerId="ADAL" clId="{3CB5A9A2-A9A8-46D2-92E6-03444939C19A}" dt="2023-10-27T13:22:24.791" v="11"/>
        <pc:sldMkLst>
          <pc:docMk/>
          <pc:sldMk cId="2677927554" sldId="286"/>
        </pc:sldMkLst>
        <pc:picChg chg="add mod">
          <ac:chgData name="Nico Benetazzo" userId="9dc52a77-a581-4d9b-a51b-ae4e69159b63" providerId="ADAL" clId="{3CB5A9A2-A9A8-46D2-92E6-03444939C19A}" dt="2023-10-27T13:22:24.791" v="11"/>
          <ac:picMkLst>
            <pc:docMk/>
            <pc:sldMk cId="2677927554" sldId="286"/>
            <ac:picMk id="2" creationId="{B1326D98-56F1-D7AA-BF98-06440D2A58B4}"/>
          </ac:picMkLst>
        </pc:picChg>
        <pc:picChg chg="del">
          <ac:chgData name="Nico Benetazzo" userId="9dc52a77-a581-4d9b-a51b-ae4e69159b63" providerId="ADAL" clId="{3CB5A9A2-A9A8-46D2-92E6-03444939C19A}" dt="2023-10-27T13:22:22.191" v="10" actId="478"/>
          <ac:picMkLst>
            <pc:docMk/>
            <pc:sldMk cId="2677927554" sldId="286"/>
            <ac:picMk id="84" creationId="{99E68CFD-36C6-98A1-3F03-1B30FE59B43F}"/>
          </ac:picMkLst>
        </pc:picChg>
      </pc:sldChg>
      <pc:sldChg chg="addSp delSp modSp mod">
        <pc:chgData name="Nico Benetazzo" userId="9dc52a77-a581-4d9b-a51b-ae4e69159b63" providerId="ADAL" clId="{3CB5A9A2-A9A8-46D2-92E6-03444939C19A}" dt="2023-10-27T13:22:51.581" v="17"/>
        <pc:sldMkLst>
          <pc:docMk/>
          <pc:sldMk cId="0" sldId="291"/>
        </pc:sldMkLst>
        <pc:picChg chg="add mod">
          <ac:chgData name="Nico Benetazzo" userId="9dc52a77-a581-4d9b-a51b-ae4e69159b63" providerId="ADAL" clId="{3CB5A9A2-A9A8-46D2-92E6-03444939C19A}" dt="2023-10-27T13:22:51.581" v="17"/>
          <ac:picMkLst>
            <pc:docMk/>
            <pc:sldMk cId="0" sldId="291"/>
            <ac:picMk id="2" creationId="{210EDD6E-B27B-1543-3843-B0CCC93CD218}"/>
          </ac:picMkLst>
        </pc:picChg>
        <pc:picChg chg="del">
          <ac:chgData name="Nico Benetazzo" userId="9dc52a77-a581-4d9b-a51b-ae4e69159b63" providerId="ADAL" clId="{3CB5A9A2-A9A8-46D2-92E6-03444939C19A}" dt="2023-10-27T13:22:49.471" v="16" actId="478"/>
          <ac:picMkLst>
            <pc:docMk/>
            <pc:sldMk cId="0" sldId="291"/>
            <ac:picMk id="9" creationId="{9D0F6432-35E4-BB6B-822F-07D8D6E13835}"/>
          </ac:picMkLst>
        </pc:picChg>
      </pc:sldChg>
      <pc:sldChg chg="addSp delSp modSp mod">
        <pc:chgData name="Nico Benetazzo" userId="9dc52a77-a581-4d9b-a51b-ae4e69159b63" providerId="ADAL" clId="{3CB5A9A2-A9A8-46D2-92E6-03444939C19A}" dt="2023-10-27T13:22:39.214" v="15"/>
        <pc:sldMkLst>
          <pc:docMk/>
          <pc:sldMk cId="4014840053" sldId="293"/>
        </pc:sldMkLst>
        <pc:picChg chg="add mod">
          <ac:chgData name="Nico Benetazzo" userId="9dc52a77-a581-4d9b-a51b-ae4e69159b63" providerId="ADAL" clId="{3CB5A9A2-A9A8-46D2-92E6-03444939C19A}" dt="2023-10-27T13:22:39.214" v="15"/>
          <ac:picMkLst>
            <pc:docMk/>
            <pc:sldMk cId="4014840053" sldId="293"/>
            <ac:picMk id="2" creationId="{BFB259F8-575F-4B7D-577F-861BABEE8F2F}"/>
          </ac:picMkLst>
        </pc:picChg>
        <pc:picChg chg="del">
          <ac:chgData name="Nico Benetazzo" userId="9dc52a77-a581-4d9b-a51b-ae4e69159b63" providerId="ADAL" clId="{3CB5A9A2-A9A8-46D2-92E6-03444939C19A}" dt="2023-10-27T13:22:36.785" v="14" actId="478"/>
          <ac:picMkLst>
            <pc:docMk/>
            <pc:sldMk cId="4014840053" sldId="293"/>
            <ac:picMk id="11" creationId="{28395E6F-4758-1191-5D57-4927D4334651}"/>
          </ac:picMkLst>
        </pc:picChg>
      </pc:sldChg>
      <pc:sldChg chg="addSp delSp modSp mod">
        <pc:chgData name="Nico Benetazzo" userId="9dc52a77-a581-4d9b-a51b-ae4e69159b63" providerId="ADAL" clId="{3CB5A9A2-A9A8-46D2-92E6-03444939C19A}" dt="2023-10-27T13:22:57.720" v="19"/>
        <pc:sldMkLst>
          <pc:docMk/>
          <pc:sldMk cId="3040016585" sldId="297"/>
        </pc:sldMkLst>
        <pc:picChg chg="del">
          <ac:chgData name="Nico Benetazzo" userId="9dc52a77-a581-4d9b-a51b-ae4e69159b63" providerId="ADAL" clId="{3CB5A9A2-A9A8-46D2-92E6-03444939C19A}" dt="2023-10-27T13:22:55.406" v="18" actId="478"/>
          <ac:picMkLst>
            <pc:docMk/>
            <pc:sldMk cId="3040016585" sldId="297"/>
            <ac:picMk id="2" creationId="{B1AEE961-47AE-AE73-EAC8-8F3E9972963E}"/>
          </ac:picMkLst>
        </pc:picChg>
        <pc:picChg chg="add mod">
          <ac:chgData name="Nico Benetazzo" userId="9dc52a77-a581-4d9b-a51b-ae4e69159b63" providerId="ADAL" clId="{3CB5A9A2-A9A8-46D2-92E6-03444939C19A}" dt="2023-10-27T13:22:57.720" v="19"/>
          <ac:picMkLst>
            <pc:docMk/>
            <pc:sldMk cId="3040016585" sldId="297"/>
            <ac:picMk id="4" creationId="{A770F643-CA45-8939-ADD8-3D594DC0F3BA}"/>
          </ac:picMkLst>
        </pc:picChg>
      </pc:sldChg>
      <pc:sldChg chg="addSp delSp modSp mod modAnim">
        <pc:chgData name="Nico Benetazzo" userId="9dc52a77-a581-4d9b-a51b-ae4e69159b63" providerId="ADAL" clId="{3CB5A9A2-A9A8-46D2-92E6-03444939C19A}" dt="2023-10-27T16:39:18.972" v="176" actId="20577"/>
        <pc:sldMkLst>
          <pc:docMk/>
          <pc:sldMk cId="3270151618" sldId="298"/>
        </pc:sldMkLst>
        <pc:spChg chg="mod">
          <ac:chgData name="Nico Benetazzo" userId="9dc52a77-a581-4d9b-a51b-ae4e69159b63" providerId="ADAL" clId="{3CB5A9A2-A9A8-46D2-92E6-03444939C19A}" dt="2023-10-27T16:39:18.972" v="176" actId="20577"/>
          <ac:spMkLst>
            <pc:docMk/>
            <pc:sldMk cId="3270151618" sldId="298"/>
            <ac:spMk id="18" creationId="{3345A6A6-D9CE-5B16-844B-4834A31127DE}"/>
          </ac:spMkLst>
        </pc:spChg>
        <pc:picChg chg="del">
          <ac:chgData name="Nico Benetazzo" userId="9dc52a77-a581-4d9b-a51b-ae4e69159b63" providerId="ADAL" clId="{3CB5A9A2-A9A8-46D2-92E6-03444939C19A}" dt="2023-10-27T13:23:02.028" v="20" actId="478"/>
          <ac:picMkLst>
            <pc:docMk/>
            <pc:sldMk cId="3270151618" sldId="298"/>
            <ac:picMk id="2" creationId="{70B6BB96-43EF-91EA-9403-5AB217993D51}"/>
          </ac:picMkLst>
        </pc:picChg>
        <pc:picChg chg="add mod">
          <ac:chgData name="Nico Benetazzo" userId="9dc52a77-a581-4d9b-a51b-ae4e69159b63" providerId="ADAL" clId="{3CB5A9A2-A9A8-46D2-92E6-03444939C19A}" dt="2023-10-27T13:23:03.929" v="21"/>
          <ac:picMkLst>
            <pc:docMk/>
            <pc:sldMk cId="3270151618" sldId="298"/>
            <ac:picMk id="4" creationId="{3D5B9C55-1232-DA4E-F2E7-C0A991A296A4}"/>
          </ac:picMkLst>
        </pc:picChg>
      </pc:sldChg>
      <pc:sldChg chg="modSp add mod">
        <pc:chgData name="Nico Benetazzo" userId="9dc52a77-a581-4d9b-a51b-ae4e69159b63" providerId="ADAL" clId="{3CB5A9A2-A9A8-46D2-92E6-03444939C19A}" dt="2023-10-27T16:43:09.724" v="178" actId="13926"/>
        <pc:sldMkLst>
          <pc:docMk/>
          <pc:sldMk cId="3525683910" sldId="299"/>
        </pc:sldMkLst>
        <pc:spChg chg="mod">
          <ac:chgData name="Nico Benetazzo" userId="9dc52a77-a581-4d9b-a51b-ae4e69159b63" providerId="ADAL" clId="{3CB5A9A2-A9A8-46D2-92E6-03444939C19A}" dt="2023-10-27T13:24:36.096" v="67" actId="20577"/>
          <ac:spMkLst>
            <pc:docMk/>
            <pc:sldMk cId="3525683910" sldId="299"/>
            <ac:spMk id="6" creationId="{E0CCB23F-024E-6C1B-F0AC-3A6E0F1B05C4}"/>
          </ac:spMkLst>
        </pc:spChg>
        <pc:spChg chg="mod">
          <ac:chgData name="Nico Benetazzo" userId="9dc52a77-a581-4d9b-a51b-ae4e69159b63" providerId="ADAL" clId="{3CB5A9A2-A9A8-46D2-92E6-03444939C19A}" dt="2023-10-27T16:43:09.724" v="178" actId="13926"/>
          <ac:spMkLst>
            <pc:docMk/>
            <pc:sldMk cId="3525683910" sldId="299"/>
            <ac:spMk id="7" creationId="{4AC6B7E8-5A56-97B5-F6FA-C2CB6B949D6A}"/>
          </ac:spMkLst>
        </pc:spChg>
        <pc:picChg chg="add mod">
          <ac:chgData name="Nico Benetazzo" userId="9dc52a77-a581-4d9b-a51b-ae4e69159b63" providerId="ADAL" clId="{3CB5A9A2-A9A8-46D2-92E6-03444939C19A}" dt="2023-10-27T13:23:09.343" v="23"/>
          <ac:picMkLst>
            <pc:docMk/>
            <pc:sldMk cId="3525683910" sldId="299"/>
            <ac:picMk id="2" creationId="{E84AC7D4-A351-64EE-5C60-781AC5398E1E}"/>
          </ac:picMkLst>
        </pc:picChg>
        <pc:picChg chg="del">
          <ac:chgData name="Nico Benetazzo" userId="9dc52a77-a581-4d9b-a51b-ae4e69159b63" providerId="ADAL" clId="{3CB5A9A2-A9A8-46D2-92E6-03444939C19A}" dt="2023-10-27T13:23:07.420" v="22" actId="478"/>
          <ac:picMkLst>
            <pc:docMk/>
            <pc:sldMk cId="3525683910" sldId="299"/>
            <ac:picMk id="5" creationId="{159185CA-CC48-0F85-9EF1-2A6612E11CF5}"/>
          </ac:picMkLst>
        </pc:picChg>
      </pc:sldChg>
      <pc:sldChg chg="modSp add mod">
        <pc:chgData name="Nico Benetazzo" userId="9dc52a77-a581-4d9b-a51b-ae4e69159b63" providerId="ADAL" clId="{3CB5A9A2-A9A8-46D2-92E6-03444939C19A}" dt="2023-10-27T17:14:10.647" v="500" actId="20577"/>
        <pc:sldMkLst>
          <pc:docMk/>
          <pc:sldMk cId="1291984934" sldId="300"/>
        </pc:sldMkLst>
        <pc:spChg chg="mod">
          <ac:chgData name="Nico Benetazzo" userId="9dc52a77-a581-4d9b-a51b-ae4e69159b63" providerId="ADAL" clId="{3CB5A9A2-A9A8-46D2-92E6-03444939C19A}" dt="2023-10-27T17:14:10.647" v="500" actId="20577"/>
          <ac:spMkLst>
            <pc:docMk/>
            <pc:sldMk cId="1291984934" sldId="300"/>
            <ac:spMk id="11" creationId="{ADCD3A8B-2948-5CAA-DE81-36949041F54D}"/>
          </ac:spMkLst>
        </pc:spChg>
      </pc:sldChg>
      <pc:sldChg chg="addSp delSp modSp add del modAnim">
        <pc:chgData name="Nico Benetazzo" userId="9dc52a77-a581-4d9b-a51b-ae4e69159b63" providerId="ADAL" clId="{3CB5A9A2-A9A8-46D2-92E6-03444939C19A}" dt="2023-10-27T17:13:20.912" v="432" actId="2696"/>
        <pc:sldMkLst>
          <pc:docMk/>
          <pc:sldMk cId="3686656815" sldId="300"/>
        </pc:sldMkLst>
        <pc:spChg chg="del mod">
          <ac:chgData name="Nico Benetazzo" userId="9dc52a77-a581-4d9b-a51b-ae4e69159b63" providerId="ADAL" clId="{3CB5A9A2-A9A8-46D2-92E6-03444939C19A}" dt="2023-10-27T17:12:13.316" v="425"/>
          <ac:spMkLst>
            <pc:docMk/>
            <pc:sldMk cId="3686656815" sldId="300"/>
            <ac:spMk id="3" creationId="{5092562E-1FDC-5B69-D53D-19442398FA41}"/>
          </ac:spMkLst>
        </pc:spChg>
        <pc:spChg chg="mod">
          <ac:chgData name="Nico Benetazzo" userId="9dc52a77-a581-4d9b-a51b-ae4e69159b63" providerId="ADAL" clId="{3CB5A9A2-A9A8-46D2-92E6-03444939C19A}" dt="2023-10-27T17:11:32.174" v="417" actId="20577"/>
          <ac:spMkLst>
            <pc:docMk/>
            <pc:sldMk cId="3686656815" sldId="300"/>
            <ac:spMk id="18" creationId="{3345A6A6-D9CE-5B16-844B-4834A31127DE}"/>
          </ac:spMkLst>
        </pc:spChg>
        <pc:spChg chg="mod">
          <ac:chgData name="Nico Benetazzo" userId="9dc52a77-a581-4d9b-a51b-ae4e69159b63" providerId="ADAL" clId="{3CB5A9A2-A9A8-46D2-92E6-03444939C19A}" dt="2023-10-27T17:11:46.948" v="422" actId="20577"/>
          <ac:spMkLst>
            <pc:docMk/>
            <pc:sldMk cId="3686656815" sldId="300"/>
            <ac:spMk id="19" creationId="{ED05469E-D421-690A-5781-97CBA540D89C}"/>
          </ac:spMkLst>
        </pc:spChg>
        <pc:picChg chg="add mod">
          <ac:chgData name="Nico Benetazzo" userId="9dc52a77-a581-4d9b-a51b-ae4e69159b63" providerId="ADAL" clId="{3CB5A9A2-A9A8-46D2-92E6-03444939C19A}" dt="2023-10-27T17:12:40.649" v="431" actId="14100"/>
          <ac:picMkLst>
            <pc:docMk/>
            <pc:sldMk cId="3686656815" sldId="300"/>
            <ac:picMk id="1026" creationId="{9B37A81D-B844-C910-0E83-9A9F4E9B5678}"/>
          </ac:picMkLst>
        </pc:picChg>
      </pc:sldChg>
      <pc:sldChg chg="add del">
        <pc:chgData name="Nico Benetazzo" userId="9dc52a77-a581-4d9b-a51b-ae4e69159b63" providerId="ADAL" clId="{3CB5A9A2-A9A8-46D2-92E6-03444939C19A}" dt="2023-10-27T17:11:58.053" v="424"/>
        <pc:sldMkLst>
          <pc:docMk/>
          <pc:sldMk cId="3375274108" sldId="3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3098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3FF67-5EB7-E841-B38C-F819408226C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9636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3FF67-5EB7-E841-B38C-F819408226C5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256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olo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43" name="Sottotitolo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Sottotitolo diapositiva</a:t>
            </a:r>
          </a:p>
        </p:txBody>
      </p:sp>
      <p:sp>
        <p:nvSpPr>
          <p:cNvPr id="44" name="Corpo livello uno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241083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1" cy="76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1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/>
            </a:lvl1pPr>
            <a:lvl2pPr marL="914400" lvl="1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/>
            </a:lvl2pPr>
            <a:lvl3pPr marL="1371600" lvl="2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  <a:defRPr/>
            </a:lvl3pPr>
            <a:lvl4pPr marL="1828800" lvl="3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/>
            </a:lvl4pPr>
            <a:lvl5pPr marL="2286000" lvl="4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sldNum" idx="12"/>
          </p:nvPr>
        </p:nvSpPr>
        <p:spPr>
          <a:xfrm>
            <a:off x="11678177" y="6310165"/>
            <a:ext cx="350035" cy="339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terna.it/it/sistema-elettrico/statistiche/pubblicazioni-statistiche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2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/>
          <p:nvPr/>
        </p:nvSpPr>
        <p:spPr>
          <a:xfrm>
            <a:off x="-1" y="0"/>
            <a:ext cx="9231683" cy="1600200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D8DD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483791" y="134874"/>
            <a:ext cx="10004002" cy="1378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Comunità Energetiche Rinnovabili: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una sfida ambientale e sociale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2A88CFB-34F1-E8D4-4182-3929FF1EBD2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5000"/>
          </a:blip>
          <a:stretch>
            <a:fillRect/>
          </a:stretch>
        </p:blipFill>
        <p:spPr>
          <a:xfrm>
            <a:off x="-21467" y="1781806"/>
            <a:ext cx="12234933" cy="507619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BCA7EEF-90C0-462D-3969-57F35A3F6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963" y="494104"/>
            <a:ext cx="2100246" cy="61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5;p2">
            <a:extLst>
              <a:ext uri="{FF2B5EF4-FFF2-40B4-BE49-F238E27FC236}">
                <a16:creationId xmlns:a16="http://schemas.microsoft.com/office/drawing/2014/main" id="{8EA7C09F-9354-F33C-E8FE-B2BF8AE737B5}"/>
              </a:ext>
            </a:extLst>
          </p:cNvPr>
          <p:cNvSpPr/>
          <p:nvPr/>
        </p:nvSpPr>
        <p:spPr>
          <a:xfrm>
            <a:off x="-1" y="-2258"/>
            <a:ext cx="10835202" cy="1099200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D8DD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5" name="Google Shape;256;p11">
            <a:extLst>
              <a:ext uri="{FF2B5EF4-FFF2-40B4-BE49-F238E27FC236}">
                <a16:creationId xmlns:a16="http://schemas.microsoft.com/office/drawing/2014/main" id="{43F5962E-5A6B-8A13-A14C-64884014BB0D}"/>
              </a:ext>
            </a:extLst>
          </p:cNvPr>
          <p:cNvSpPr txBox="1"/>
          <p:nvPr/>
        </p:nvSpPr>
        <p:spPr>
          <a:xfrm>
            <a:off x="415600" y="124600"/>
            <a:ext cx="10281761" cy="812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it-IT" sz="3200" dirty="0">
                <a:solidFill>
                  <a:schemeClr val="lt1"/>
                </a:solidFill>
                <a:latin typeface="Impact"/>
                <a:sym typeface="Impact"/>
              </a:rPr>
              <a:t>CER/AUC: cosa dice la normativa</a:t>
            </a:r>
            <a:endParaRPr sz="3200" dirty="0">
              <a:solidFill>
                <a:schemeClr val="lt1"/>
              </a:solidFill>
              <a:latin typeface="Impact"/>
              <a:sym typeface="Impact"/>
            </a:endParaRPr>
          </a:p>
        </p:txBody>
      </p:sp>
      <p:sp>
        <p:nvSpPr>
          <p:cNvPr id="7" name="Google Shape;134;p4">
            <a:extLst>
              <a:ext uri="{FF2B5EF4-FFF2-40B4-BE49-F238E27FC236}">
                <a16:creationId xmlns:a16="http://schemas.microsoft.com/office/drawing/2014/main" id="{CBC74C41-12B4-6111-710D-296B9DDB8B41}"/>
              </a:ext>
            </a:extLst>
          </p:cNvPr>
          <p:cNvSpPr txBox="1">
            <a:spLocks/>
          </p:cNvSpPr>
          <p:nvPr/>
        </p:nvSpPr>
        <p:spPr>
          <a:xfrm>
            <a:off x="-80695" y="1077696"/>
            <a:ext cx="12093155" cy="571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48626" indent="-434329">
              <a:spcBef>
                <a:spcPts val="600"/>
              </a:spcBef>
              <a:buClr>
                <a:srgbClr val="535353"/>
              </a:buClr>
              <a:buSzPts val="2100"/>
              <a:buFont typeface="Arial"/>
              <a:buChar char="●"/>
            </a:pPr>
            <a:r>
              <a:rPr lang="it-IT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Direttiva (UE) 2018/2001 (RED2) istituisce a livello europeo il soggetto giuridico della “</a:t>
            </a:r>
            <a:r>
              <a:rPr lang="it-IT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Comunità di Energia Rinnovabile</a:t>
            </a:r>
            <a:r>
              <a:rPr lang="it-IT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(Art. 2 comma 16) e definisce la figura degli ”</a:t>
            </a:r>
            <a:r>
              <a:rPr lang="it-IT" sz="2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Autoconsumatori</a:t>
            </a:r>
            <a:r>
              <a:rPr lang="it-IT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energia rinnovabile che agiscono collettivamente</a:t>
            </a:r>
            <a:r>
              <a:rPr lang="it-IT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(Art. 2 comma 14 e 15): in breve </a:t>
            </a:r>
            <a:r>
              <a:rPr lang="it-IT" sz="2100" b="1" dirty="0">
                <a:solidFill>
                  <a:srgbClr val="2D8DD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 e AUC</a:t>
            </a:r>
          </a:p>
          <a:p>
            <a:pPr marL="548626" indent="-434329">
              <a:spcBef>
                <a:spcPts val="600"/>
              </a:spcBef>
              <a:buClr>
                <a:srgbClr val="535353"/>
              </a:buClr>
              <a:buSzPts val="2100"/>
              <a:buFont typeface="Arial"/>
              <a:buChar char="●"/>
            </a:pPr>
            <a:r>
              <a:rPr lang="it-IT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Legge 8/2020 del 28 febbraio 2020 recepisce a livello nazionale la Direttiva Europea imponendo dei limiti tecnici piuttosto stringenti (es. </a:t>
            </a:r>
            <a:r>
              <a:rPr lang="it-IT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impianti di dimensione massima di </a:t>
            </a:r>
            <a:r>
              <a:rPr lang="it-IT" sz="21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 kW</a:t>
            </a:r>
            <a:r>
              <a:rPr lang="it-IT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dipendenza da </a:t>
            </a:r>
            <a:r>
              <a:rPr lang="it-IT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stessa cabina di trasformazione </a:t>
            </a:r>
            <a:r>
              <a:rPr lang="it-IT" sz="21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media/bassa tensione</a:t>
            </a:r>
            <a:r>
              <a:rPr lang="it-IT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548626" indent="-434329">
              <a:spcBef>
                <a:spcPts val="600"/>
              </a:spcBef>
              <a:buClr>
                <a:srgbClr val="535353"/>
              </a:buClr>
              <a:buSzPts val="2100"/>
              <a:buFont typeface="Arial"/>
              <a:buChar char="●"/>
            </a:pPr>
            <a:r>
              <a:rPr lang="it-IT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DM MISE 16 settembre 2020 stabilisce il valore dell’</a:t>
            </a:r>
            <a:r>
              <a:rPr lang="it-IT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incentivo sull’energia condivisa </a:t>
            </a:r>
            <a:r>
              <a:rPr lang="it-IT" sz="21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tempo reale</a:t>
            </a:r>
            <a:r>
              <a:rPr lang="it-IT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pari a </a:t>
            </a:r>
            <a:r>
              <a:rPr lang="it-IT" sz="2100" b="1" dirty="0">
                <a:solidFill>
                  <a:srgbClr val="2D8DD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110 €/MWh per le CER </a:t>
            </a:r>
            <a:r>
              <a:rPr lang="it-IT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a</a:t>
            </a:r>
            <a:r>
              <a:rPr lang="it-IT" sz="2100" b="1" dirty="0">
                <a:solidFill>
                  <a:srgbClr val="00C9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100" b="1" dirty="0">
                <a:solidFill>
                  <a:srgbClr val="2D8DD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100 €/MWh per le AUC</a:t>
            </a:r>
            <a:r>
              <a:rPr lang="it-IT" sz="2100" dirty="0">
                <a:solidFill>
                  <a:srgbClr val="2D8DD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2100" b="1" dirty="0">
              <a:solidFill>
                <a:srgbClr val="2D8DD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8626" indent="-434329">
              <a:spcBef>
                <a:spcPts val="600"/>
              </a:spcBef>
              <a:buClr>
                <a:srgbClr val="535353"/>
              </a:buClr>
              <a:buSzPts val="2100"/>
              <a:buFont typeface="Arial"/>
              <a:buChar char="●"/>
            </a:pPr>
            <a:r>
              <a:rPr lang="it-IT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DL 199/2021 accoglie le richieste provenienti da consultazioni pubbliche aumentando la dimensione degli impianti a </a:t>
            </a:r>
            <a:r>
              <a:rPr lang="it-IT" sz="21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MW</a:t>
            </a:r>
            <a:r>
              <a:rPr lang="it-IT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riferendo le CER alle </a:t>
            </a:r>
            <a:r>
              <a:rPr lang="it-IT" sz="21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cabine primarie</a:t>
            </a:r>
            <a:r>
              <a:rPr lang="it-IT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548626" indent="-434329">
              <a:spcBef>
                <a:spcPts val="600"/>
              </a:spcBef>
              <a:buClr>
                <a:srgbClr val="535353"/>
              </a:buClr>
              <a:buSzPts val="2100"/>
              <a:buFont typeface="Arial"/>
              <a:buChar char="●"/>
            </a:pPr>
            <a:r>
              <a:rPr lang="it-IT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DL chiarisce inoltre che l'incentivo sarà erogato solo in riferimento alla </a:t>
            </a:r>
            <a:r>
              <a:rPr lang="it-IT" sz="2100" b="1" dirty="0">
                <a:solidFill>
                  <a:srgbClr val="2D8DD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quota di energia condivisa</a:t>
            </a:r>
            <a:r>
              <a:rPr lang="it-IT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026" name="Picture 2" descr="I 17 Obiettivi di Sviluppo Sostenibile dell'agenda 2030 | Save the Children  Italia">
            <a:extLst>
              <a:ext uri="{FF2B5EF4-FFF2-40B4-BE49-F238E27FC236}">
                <a16:creationId xmlns:a16="http://schemas.microsoft.com/office/drawing/2014/main" id="{49A44E51-32F4-751B-4EBA-37D130E8F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310" y="74866"/>
            <a:ext cx="1805941" cy="9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FB259F8-575F-4B7D-577F-861BABEE8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536" y="406732"/>
            <a:ext cx="980590" cy="28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84005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Schermata 2022-10-05 alle 10.36.03.png" descr="Schermata 2022-10-05 alle 10.36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54716"/>
            <a:ext cx="12192001" cy="572863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Google Shape;115;p2">
            <a:extLst>
              <a:ext uri="{FF2B5EF4-FFF2-40B4-BE49-F238E27FC236}">
                <a16:creationId xmlns:a16="http://schemas.microsoft.com/office/drawing/2014/main" id="{8EA7C09F-9354-F33C-E8FE-B2BF8AE737B5}"/>
              </a:ext>
            </a:extLst>
          </p:cNvPr>
          <p:cNvSpPr/>
          <p:nvPr/>
        </p:nvSpPr>
        <p:spPr>
          <a:xfrm>
            <a:off x="-1" y="-2258"/>
            <a:ext cx="10835202" cy="1099200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D8DD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5" name="Google Shape;256;p11">
            <a:extLst>
              <a:ext uri="{FF2B5EF4-FFF2-40B4-BE49-F238E27FC236}">
                <a16:creationId xmlns:a16="http://schemas.microsoft.com/office/drawing/2014/main" id="{43F5962E-5A6B-8A13-A14C-64884014BB0D}"/>
              </a:ext>
            </a:extLst>
          </p:cNvPr>
          <p:cNvSpPr txBox="1"/>
          <p:nvPr/>
        </p:nvSpPr>
        <p:spPr>
          <a:xfrm>
            <a:off x="415600" y="124600"/>
            <a:ext cx="10281761" cy="812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>
              <a:lnSpc>
                <a:spcPct val="115000"/>
              </a:lnSpc>
              <a:buFont typeface="Arial"/>
              <a:buNone/>
            </a:pPr>
            <a:r>
              <a:rPr lang="it-IT" sz="3200" dirty="0">
                <a:solidFill>
                  <a:schemeClr val="lt1"/>
                </a:solidFill>
                <a:latin typeface="Impact"/>
                <a:sym typeface="Impact"/>
              </a:rPr>
              <a:t>Comunità Energetica Rinnovabile: come funziona?</a:t>
            </a:r>
            <a:endParaRPr sz="3200" dirty="0">
              <a:solidFill>
                <a:schemeClr val="lt1"/>
              </a:solidFill>
              <a:latin typeface="Impact"/>
              <a:sym typeface="Impact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10EDD6E-B27B-1543-3843-B0CCC93CD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536" y="406732"/>
            <a:ext cx="980590" cy="28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5;p2">
            <a:extLst>
              <a:ext uri="{FF2B5EF4-FFF2-40B4-BE49-F238E27FC236}">
                <a16:creationId xmlns:a16="http://schemas.microsoft.com/office/drawing/2014/main" id="{8EA7C09F-9354-F33C-E8FE-B2BF8AE737B5}"/>
              </a:ext>
            </a:extLst>
          </p:cNvPr>
          <p:cNvSpPr/>
          <p:nvPr/>
        </p:nvSpPr>
        <p:spPr>
          <a:xfrm>
            <a:off x="-1" y="-2258"/>
            <a:ext cx="10835202" cy="1099200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D8DD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5" name="Google Shape;256;p11">
            <a:extLst>
              <a:ext uri="{FF2B5EF4-FFF2-40B4-BE49-F238E27FC236}">
                <a16:creationId xmlns:a16="http://schemas.microsoft.com/office/drawing/2014/main" id="{43F5962E-5A6B-8A13-A14C-64884014BB0D}"/>
              </a:ext>
            </a:extLst>
          </p:cNvPr>
          <p:cNvSpPr txBox="1"/>
          <p:nvPr/>
        </p:nvSpPr>
        <p:spPr>
          <a:xfrm>
            <a:off x="415600" y="88741"/>
            <a:ext cx="10281761" cy="812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it-IT" sz="3200" dirty="0">
                <a:solidFill>
                  <a:schemeClr val="lt1"/>
                </a:solidFill>
                <a:latin typeface="Impact"/>
                <a:sym typeface="Impact"/>
              </a:rPr>
              <a:t>Cosa NON SONO le CER</a:t>
            </a:r>
          </a:p>
        </p:txBody>
      </p:sp>
      <p:sp>
        <p:nvSpPr>
          <p:cNvPr id="7" name="Google Shape;134;p4">
            <a:extLst>
              <a:ext uri="{FF2B5EF4-FFF2-40B4-BE49-F238E27FC236}">
                <a16:creationId xmlns:a16="http://schemas.microsoft.com/office/drawing/2014/main" id="{CBC74C41-12B4-6111-710D-296B9DDB8B41}"/>
              </a:ext>
            </a:extLst>
          </p:cNvPr>
          <p:cNvSpPr txBox="1">
            <a:spLocks/>
          </p:cNvSpPr>
          <p:nvPr/>
        </p:nvSpPr>
        <p:spPr>
          <a:xfrm>
            <a:off x="224118" y="1407458"/>
            <a:ext cx="11988804" cy="538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48626" indent="-434329">
              <a:buClr>
                <a:srgbClr val="535353"/>
              </a:buClr>
              <a:buSzPts val="2100"/>
              <a:buFont typeface="Arial"/>
              <a:buChar char="●"/>
            </a:pPr>
            <a:r>
              <a:rPr lang="it-IT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sono un modo per affrontare l’aumento delle bollette: sono state concepite molto prima</a:t>
            </a:r>
          </a:p>
          <a:p>
            <a:pPr marL="548626" indent="-434329">
              <a:buClr>
                <a:srgbClr val="535353"/>
              </a:buClr>
              <a:buSzPts val="2100"/>
              <a:buFont typeface="Arial"/>
              <a:buChar char="●"/>
            </a:pPr>
            <a:endParaRPr lang="it-IT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8626" indent="-434329">
              <a:buClr>
                <a:srgbClr val="535353"/>
              </a:buClr>
              <a:buSzPts val="2100"/>
              <a:buFont typeface="Arial"/>
              <a:buChar char="●"/>
            </a:pPr>
            <a:r>
              <a:rPr lang="it-IT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sono un modo per guadagnare denaro: la tariffa incentivante è bassa</a:t>
            </a:r>
          </a:p>
          <a:p>
            <a:pPr marL="114297">
              <a:buClr>
                <a:srgbClr val="535353"/>
              </a:buClr>
              <a:buSzPts val="2100"/>
            </a:pPr>
            <a:endParaRPr lang="it-IT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8626" indent="-434329">
              <a:buClr>
                <a:srgbClr val="535353"/>
              </a:buClr>
              <a:buSzPts val="2100"/>
              <a:buFont typeface="Arial"/>
              <a:buChar char="●"/>
            </a:pPr>
            <a:r>
              <a:rPr lang="it-IT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sono una decisione da prendere alla leggera: </a:t>
            </a:r>
          </a:p>
          <a:p>
            <a:pPr marL="1031875" indent="-447675">
              <a:buClr>
                <a:srgbClr val="535353"/>
              </a:buClr>
              <a:buSzPts val="2100"/>
              <a:buFont typeface="Wingdings" pitchFamily="2" charset="2"/>
              <a:buChar char="Ø"/>
            </a:pPr>
            <a:r>
              <a:rPr lang="it-IT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Gestione dei rapporti tra i partecipanti alla comunità</a:t>
            </a:r>
          </a:p>
          <a:p>
            <a:pPr marL="1031875" indent="-447675">
              <a:buClr>
                <a:srgbClr val="535353"/>
              </a:buClr>
              <a:buSzPts val="2100"/>
              <a:buFont typeface="Wingdings" pitchFamily="2" charset="2"/>
              <a:buChar char="Ø"/>
            </a:pPr>
            <a:r>
              <a:rPr lang="it-IT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Gestione amministrativa (aspetti normativi, economici e finanziari)</a:t>
            </a:r>
          </a:p>
          <a:p>
            <a:pPr marL="1031875" indent="-447675">
              <a:buClr>
                <a:srgbClr val="535353"/>
              </a:buClr>
              <a:buSzPts val="2100"/>
              <a:buFont typeface="Wingdings" pitchFamily="2" charset="2"/>
              <a:buChar char="Ø"/>
            </a:pPr>
            <a:endParaRPr lang="it-IT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8626" indent="-434329">
              <a:buClr>
                <a:srgbClr val="535353"/>
              </a:buClr>
              <a:buSzPts val="2100"/>
              <a:buFont typeface="Arial"/>
              <a:buChar char="●"/>
            </a:pPr>
            <a:r>
              <a:rPr lang="it-IT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sono una cosa da far gestire ad altri «più bravi»:</a:t>
            </a:r>
          </a:p>
          <a:p>
            <a:pPr marL="1030288" indent="-455613">
              <a:buClr>
                <a:srgbClr val="535353"/>
              </a:buClr>
              <a:buSzPts val="2100"/>
              <a:buFont typeface="Wingdings" pitchFamily="2" charset="2"/>
              <a:buChar char="Ø"/>
            </a:pPr>
            <a:r>
              <a:rPr lang="it-IT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Diventare «</a:t>
            </a:r>
            <a:r>
              <a:rPr lang="it-IT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prosumers</a:t>
            </a:r>
            <a:r>
              <a:rPr lang="it-IT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anche sul piano sociale</a:t>
            </a:r>
          </a:p>
          <a:p>
            <a:pPr marL="1030288" indent="-455613">
              <a:buClr>
                <a:srgbClr val="535353"/>
              </a:buClr>
              <a:buSzPts val="2100"/>
              <a:buFont typeface="Wingdings" pitchFamily="2" charset="2"/>
              <a:buChar char="Ø"/>
            </a:pPr>
            <a:endParaRPr lang="it-IT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297">
              <a:buClr>
                <a:srgbClr val="535353"/>
              </a:buClr>
              <a:buSzPts val="2100"/>
            </a:pPr>
            <a:endParaRPr lang="it-IT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770F643-CA45-8939-ADD8-3D594DC0F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536" y="406732"/>
            <a:ext cx="980590" cy="28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016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92562E-1FDC-5B69-D53D-19442398F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9245"/>
            <a:ext cx="11216268" cy="1539930"/>
          </a:xfrm>
        </p:spPr>
        <p:txBody>
          <a:bodyPr>
            <a:normAutofit/>
          </a:bodyPr>
          <a:lstStyle/>
          <a:p>
            <a:pPr marL="342900">
              <a:lnSpc>
                <a:spcPct val="10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BENEFICI AMBIENTALI: </a:t>
            </a:r>
          </a:p>
          <a:p>
            <a:pPr marL="685800" lvl="1" indent="-228600">
              <a:lnSpc>
                <a:spcPct val="100000"/>
              </a:lnSpc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it-IT" sz="20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aumento della produzione di energia rinnovabile; </a:t>
            </a:r>
          </a:p>
          <a:p>
            <a:pPr marL="685800" lvl="1" indent="-228600">
              <a:lnSpc>
                <a:spcPct val="100000"/>
              </a:lnSpc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it-IT" sz="20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riduzione delle perdite di rete (solo bassa tensione).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it-I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3345A6A6-D9CE-5B16-844B-4834A31127DE}"/>
              </a:ext>
            </a:extLst>
          </p:cNvPr>
          <p:cNvSpPr txBox="1">
            <a:spLocks/>
          </p:cNvSpPr>
          <p:nvPr/>
        </p:nvSpPr>
        <p:spPr>
          <a:xfrm>
            <a:off x="838200" y="4493528"/>
            <a:ext cx="11216268" cy="2475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BENEFICI SOCIALI:</a:t>
            </a:r>
          </a:p>
          <a:p>
            <a:pPr marL="712788" lvl="2" indent="-268288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Maggiore autonomia delle </a:t>
            </a:r>
            <a:r>
              <a:rPr lang="it-IT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collettività territoriali</a:t>
            </a:r>
          </a:p>
          <a:p>
            <a:pPr marL="712788" lvl="2" indent="-268288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contrasto alla povertà energetica;</a:t>
            </a:r>
          </a:p>
          <a:p>
            <a:pPr marL="712788" lvl="2" indent="-268288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sostegno ai soggetti più fragili;</a:t>
            </a:r>
          </a:p>
          <a:p>
            <a:pPr marL="712788" lvl="2" indent="-268288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miglioramento della qualità di vita all’interno del nostro «perimetro sociale».</a:t>
            </a:r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ED05469E-D421-690A-5781-97CBA540D89C}"/>
              </a:ext>
            </a:extLst>
          </p:cNvPr>
          <p:cNvSpPr txBox="1">
            <a:spLocks/>
          </p:cNvSpPr>
          <p:nvPr/>
        </p:nvSpPr>
        <p:spPr>
          <a:xfrm>
            <a:off x="838200" y="2806817"/>
            <a:ext cx="11216268" cy="1853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BENEFICI ECONOMICI: </a:t>
            </a:r>
          </a:p>
          <a:p>
            <a:pPr marL="712788" lvl="2" indent="-268288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riduzione della bolletta grazie all'energia </a:t>
            </a:r>
            <a:r>
              <a:rPr lang="it-IT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autoconsumata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(individualmente);</a:t>
            </a:r>
          </a:p>
          <a:p>
            <a:pPr marL="712788" lvl="2" indent="-268288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accesso alle tariffe incentivanti sull'energia condivisa (collettivamente);</a:t>
            </a:r>
          </a:p>
          <a:p>
            <a:pPr marL="712788" lvl="2" indent="-268288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cumulabilità con altri contributi</a:t>
            </a:r>
          </a:p>
        </p:txBody>
      </p:sp>
      <p:sp>
        <p:nvSpPr>
          <p:cNvPr id="9" name="Google Shape;115;p2">
            <a:extLst>
              <a:ext uri="{FF2B5EF4-FFF2-40B4-BE49-F238E27FC236}">
                <a16:creationId xmlns:a16="http://schemas.microsoft.com/office/drawing/2014/main" id="{F0037B96-4F06-997D-5382-91275BD3038E}"/>
              </a:ext>
            </a:extLst>
          </p:cNvPr>
          <p:cNvSpPr/>
          <p:nvPr/>
        </p:nvSpPr>
        <p:spPr>
          <a:xfrm>
            <a:off x="-8966" y="12332"/>
            <a:ext cx="10835202" cy="1099200"/>
          </a:xfrm>
          <a:prstGeom prst="rect">
            <a:avLst/>
          </a:prstGeom>
          <a:solidFill>
            <a:srgbClr val="00B0F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D8DD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11" name="Google Shape;256;p11">
            <a:extLst>
              <a:ext uri="{FF2B5EF4-FFF2-40B4-BE49-F238E27FC236}">
                <a16:creationId xmlns:a16="http://schemas.microsoft.com/office/drawing/2014/main" id="{ADCD3A8B-2948-5CAA-DE81-36949041F54D}"/>
              </a:ext>
            </a:extLst>
          </p:cNvPr>
          <p:cNvSpPr txBox="1"/>
          <p:nvPr/>
        </p:nvSpPr>
        <p:spPr>
          <a:xfrm>
            <a:off x="415600" y="84114"/>
            <a:ext cx="10281761" cy="812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dirty="0">
                <a:solidFill>
                  <a:schemeClr val="lt1"/>
                </a:solidFill>
                <a:latin typeface="Impact"/>
                <a:sym typeface="Impact"/>
              </a:rPr>
              <a:t>I benefici apportati dalle CER/AUC</a:t>
            </a:r>
            <a:endParaRPr sz="3200" dirty="0">
              <a:solidFill>
                <a:schemeClr val="lt1"/>
              </a:solidFill>
              <a:latin typeface="Impact"/>
              <a:sym typeface="Impac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D5B9C55-1232-DA4E-F2E7-C0A991A29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536" y="406732"/>
            <a:ext cx="980590" cy="28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15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 build="p"/>
      <p:bldP spid="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sto"/>
          <p:cNvSpPr txBox="1"/>
          <p:nvPr/>
        </p:nvSpPr>
        <p:spPr>
          <a:xfrm>
            <a:off x="8236213" y="6290016"/>
            <a:ext cx="51361" cy="482183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ctr">
            <a:spAutoFit/>
          </a:bodyPr>
          <a:lstStyle/>
          <a:p>
            <a:pPr defTabSz="228600">
              <a:defRPr sz="2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  <p:sp>
        <p:nvSpPr>
          <p:cNvPr id="4" name="Google Shape;115;p2">
            <a:extLst>
              <a:ext uri="{FF2B5EF4-FFF2-40B4-BE49-F238E27FC236}">
                <a16:creationId xmlns:a16="http://schemas.microsoft.com/office/drawing/2014/main" id="{974A5B8E-5680-142C-6602-3E04342AEDF4}"/>
              </a:ext>
            </a:extLst>
          </p:cNvPr>
          <p:cNvSpPr/>
          <p:nvPr/>
        </p:nvSpPr>
        <p:spPr>
          <a:xfrm>
            <a:off x="-1" y="19514"/>
            <a:ext cx="10835202" cy="1099200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D8DD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6" name="Google Shape;256;p11">
            <a:extLst>
              <a:ext uri="{FF2B5EF4-FFF2-40B4-BE49-F238E27FC236}">
                <a16:creationId xmlns:a16="http://schemas.microsoft.com/office/drawing/2014/main" id="{E0CCB23F-024E-6C1B-F0AC-3A6E0F1B05C4}"/>
              </a:ext>
            </a:extLst>
          </p:cNvPr>
          <p:cNvSpPr txBox="1"/>
          <p:nvPr/>
        </p:nvSpPr>
        <p:spPr>
          <a:xfrm>
            <a:off x="415600" y="124600"/>
            <a:ext cx="10281761" cy="812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dirty="0">
                <a:solidFill>
                  <a:schemeClr val="lt1"/>
                </a:solidFill>
                <a:latin typeface="Impact"/>
                <a:sym typeface="Impact"/>
              </a:rPr>
              <a:t>Facciamo prima, partiamo dalle conclusioni</a:t>
            </a:r>
            <a:endParaRPr sz="3200" dirty="0">
              <a:solidFill>
                <a:schemeClr val="lt1"/>
              </a:solidFill>
              <a:latin typeface="Impact"/>
              <a:sym typeface="Impact"/>
            </a:endParaRP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4AC6B7E8-5A56-97B5-F6FA-C2CB6B949D6A}"/>
              </a:ext>
            </a:extLst>
          </p:cNvPr>
          <p:cNvSpPr txBox="1">
            <a:spLocks/>
          </p:cNvSpPr>
          <p:nvPr/>
        </p:nvSpPr>
        <p:spPr>
          <a:xfrm>
            <a:off x="838200" y="1359244"/>
            <a:ext cx="11216268" cy="549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>
              <a:lnSpc>
                <a:spcPct val="10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è possibile una transizione energetica senza le famiglie.</a:t>
            </a:r>
          </a:p>
          <a:p>
            <a:pPr marL="342900">
              <a:lnSpc>
                <a:spcPct val="10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transizione ecologica richiede necessariamente un’elettrificazione di massa.</a:t>
            </a:r>
          </a:p>
          <a:p>
            <a:pPr marL="342900">
              <a:lnSpc>
                <a:spcPct val="10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Dobbiamo passare da consumare senza controllo a:</a:t>
            </a:r>
          </a:p>
          <a:p>
            <a:pPr marL="712788" lvl="1" indent="-357188">
              <a:lnSpc>
                <a:spcPct val="100000"/>
              </a:lnSpc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Consumare quello che produciamo (Autoconsumo individuale);</a:t>
            </a:r>
          </a:p>
          <a:p>
            <a:pPr marL="712788" lvl="1" indent="-357188">
              <a:lnSpc>
                <a:spcPct val="100000"/>
              </a:lnSpc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Consumare quando c’è produzione locale (Autoconsumo collettivo).</a:t>
            </a:r>
          </a:p>
          <a:p>
            <a:pPr marL="342900">
              <a:lnSpc>
                <a:spcPct val="10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it-IT" sz="2400" dirty="0"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L’efficienza energetica non basta. </a:t>
            </a:r>
            <a:r>
              <a:rPr lang="it-IT" sz="2400" kern="1200" dirty="0">
                <a:solidFill>
                  <a:schemeClr val="tx1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Dobbiamo imparare a: </a:t>
            </a:r>
          </a:p>
          <a:p>
            <a:pPr marL="712788" lvl="1" indent="-357188">
              <a:lnSpc>
                <a:spcPct val="100000"/>
              </a:lnSpc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it-IT" sz="2000" kern="1200" dirty="0">
                <a:solidFill>
                  <a:schemeClr val="tx1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Consumare meno energia; </a:t>
            </a:r>
          </a:p>
          <a:p>
            <a:pPr marL="712788" lvl="1" indent="-357188">
              <a:lnSpc>
                <a:spcPct val="100000"/>
              </a:lnSpc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it-IT" sz="2000" kern="1200" dirty="0">
                <a:solidFill>
                  <a:schemeClr val="tx1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Muoverci meno e meglio;</a:t>
            </a:r>
          </a:p>
          <a:p>
            <a:pPr marL="712788" lvl="1" indent="-357188">
              <a:lnSpc>
                <a:spcPct val="100000"/>
              </a:lnSpc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it-IT" sz="2000" kern="1200" dirty="0">
                <a:solidFill>
                  <a:schemeClr val="tx1"/>
                </a:solidFill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Usare meno cose.</a:t>
            </a:r>
          </a:p>
          <a:p>
            <a:pPr marL="342900">
              <a:lnSpc>
                <a:spcPct val="100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Comunità Energetiche sono un’occasione di: </a:t>
            </a:r>
          </a:p>
          <a:p>
            <a:pPr marL="712788" lvl="1" indent="-357188">
              <a:lnSpc>
                <a:spcPct val="100000"/>
              </a:lnSpc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it-IT" sz="20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Ripensare alle nostre abitudini</a:t>
            </a:r>
            <a:r>
              <a:rPr lang="it-IT" sz="20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;</a:t>
            </a:r>
          </a:p>
          <a:p>
            <a:pPr marL="712788" lvl="1" indent="-357188">
              <a:lnSpc>
                <a:spcPct val="100000"/>
              </a:lnSpc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it-IT" sz="20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Rimettere al centro la Comunità e la sua autonomia.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84AC7D4-A351-64EE-5C60-781AC5398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536" y="406732"/>
            <a:ext cx="980590" cy="28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6839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15;p2">
            <a:extLst>
              <a:ext uri="{FF2B5EF4-FFF2-40B4-BE49-F238E27FC236}">
                <a16:creationId xmlns:a16="http://schemas.microsoft.com/office/drawing/2014/main" id="{B7191C0F-A0E5-21DF-0C3B-F932CEA24FE8}"/>
              </a:ext>
            </a:extLst>
          </p:cNvPr>
          <p:cNvSpPr/>
          <p:nvPr/>
        </p:nvSpPr>
        <p:spPr>
          <a:xfrm>
            <a:off x="-1" y="-5369"/>
            <a:ext cx="10835202" cy="1099200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D8DD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415599" y="124600"/>
            <a:ext cx="10004002" cy="812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Da </a:t>
            </a:r>
            <a:r>
              <a:rPr lang="it-IT" sz="3200" dirty="0">
                <a:solidFill>
                  <a:schemeClr val="bg1"/>
                </a:solidFill>
                <a:latin typeface="Impact"/>
                <a:ea typeface="Impact"/>
                <a:cs typeface="Impact"/>
                <a:sym typeface="Impact"/>
              </a:rPr>
              <a:t>consumatori a «prosumers»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34" name="Google Shape;134;p4"/>
          <p:cNvSpPr txBox="1">
            <a:spLocks noGrp="1"/>
          </p:cNvSpPr>
          <p:nvPr>
            <p:ph type="subTitle" idx="1"/>
          </p:nvPr>
        </p:nvSpPr>
        <p:spPr>
          <a:xfrm>
            <a:off x="-85590" y="1117642"/>
            <a:ext cx="7857989" cy="5615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100" dirty="0"/>
          </a:p>
          <a:p>
            <a:pPr marL="548626" indent="-434329" algn="l">
              <a:lnSpc>
                <a:spcPct val="100000"/>
              </a:lnSpc>
              <a:spcBef>
                <a:spcPts val="0"/>
              </a:spcBef>
              <a:buClr>
                <a:srgbClr val="535353"/>
              </a:buClr>
              <a:buSzPts val="2100"/>
              <a:buFont typeface="Arial"/>
              <a:buChar char="●"/>
            </a:pPr>
            <a:r>
              <a:rPr lang="it-IT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it-IT" sz="2100" b="1" dirty="0">
                <a:solidFill>
                  <a:srgbClr val="2D8DD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Transizione energetica</a:t>
            </a:r>
            <a:r>
              <a:rPr lang="it-IT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fonti fossili a rinnovabili passa necessariamente per un’elettrificazione di massa</a:t>
            </a:r>
          </a:p>
          <a:p>
            <a:pPr marL="114297" indent="0" algn="l">
              <a:lnSpc>
                <a:spcPct val="100000"/>
              </a:lnSpc>
              <a:spcBef>
                <a:spcPts val="0"/>
              </a:spcBef>
              <a:buClr>
                <a:srgbClr val="535353"/>
              </a:buClr>
              <a:buSzPts val="2100"/>
            </a:pPr>
            <a:r>
              <a:rPr lang="it-IT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548626" lvl="0" indent="-4343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100"/>
              <a:buFont typeface="Arial"/>
              <a:buChar char="●"/>
            </a:pPr>
            <a:r>
              <a:rPr lang="it-IT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Attraverso l’</a:t>
            </a:r>
            <a:r>
              <a:rPr lang="it-IT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Nunito"/>
              </a:rPr>
              <a:t>energia rinnovabile diffusa </a:t>
            </a:r>
            <a:r>
              <a:rPr lang="it-IT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consumatore può trasformarsi da consumatore in </a:t>
            </a:r>
            <a:r>
              <a:rPr lang="it-IT" sz="2100" b="1" dirty="0">
                <a:solidFill>
                  <a:srgbClr val="2D8DD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it-IT" sz="2100" b="1" dirty="0" err="1">
                <a:solidFill>
                  <a:srgbClr val="2D8DD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Nunito"/>
              </a:rPr>
              <a:t>prosumer</a:t>
            </a:r>
            <a:r>
              <a:rPr lang="it-IT" sz="2100" b="1" dirty="0">
                <a:solidFill>
                  <a:srgbClr val="2D8DD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Nunito"/>
              </a:rPr>
              <a:t>»</a:t>
            </a:r>
            <a:r>
              <a:rPr lang="it-IT" sz="2100" b="1" dirty="0">
                <a:solidFill>
                  <a:srgbClr val="00C9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Nunito"/>
              </a:rPr>
              <a:t> </a:t>
            </a:r>
            <a:r>
              <a:rPr lang="it-IT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energia autoprodotta</a:t>
            </a:r>
          </a:p>
          <a:p>
            <a:pPr marL="548626" lvl="0" indent="-4343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100"/>
              <a:buFont typeface="Arial"/>
              <a:buChar char="●"/>
            </a:pPr>
            <a:endParaRPr lang="it-IT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8626" lvl="0" indent="-4343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100"/>
              <a:buFont typeface="Arial"/>
              <a:buChar char="●"/>
            </a:pPr>
            <a:r>
              <a:rPr lang="it-IT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Questa trasformazione può avvenire in </a:t>
            </a:r>
            <a:r>
              <a:rPr lang="it-IT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Nunito"/>
              </a:rPr>
              <a:t>forma </a:t>
            </a:r>
            <a:r>
              <a:rPr lang="it-IT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Nunito"/>
              </a:rPr>
              <a:t>individuale</a:t>
            </a:r>
            <a:r>
              <a:rPr lang="it-IT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oppure, </a:t>
            </a:r>
            <a:r>
              <a:rPr lang="it-IT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Nunito"/>
              </a:rPr>
              <a:t>in maniera più efficiente (e certamente più «sociale», in forma </a:t>
            </a:r>
            <a:r>
              <a:rPr lang="it-IT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Nunito"/>
              </a:rPr>
              <a:t>collettiva</a:t>
            </a:r>
            <a:r>
              <a:rPr lang="it-IT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attraverso le </a:t>
            </a:r>
            <a:r>
              <a:rPr lang="it-IT" sz="2100" b="1" dirty="0">
                <a:solidFill>
                  <a:srgbClr val="2D8DD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Nunito"/>
              </a:rPr>
              <a:t>Comunità Energetiche</a:t>
            </a:r>
            <a:r>
              <a:rPr lang="it-IT" sz="2100" b="1" dirty="0">
                <a:solidFill>
                  <a:srgbClr val="2D8DD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Rinnovabili (CER)</a:t>
            </a:r>
          </a:p>
          <a:p>
            <a:pPr marL="11429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100"/>
            </a:pPr>
            <a:endParaRPr lang="it-IT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8626" lvl="0" indent="-4343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100"/>
              <a:buFont typeface="Arial"/>
              <a:buChar char="●"/>
            </a:pPr>
            <a:r>
              <a:rPr lang="it-IT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it-IT" sz="2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prosumers</a:t>
            </a:r>
            <a:r>
              <a:rPr lang="it-IT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le CER hanno l’opportunità di diventare i </a:t>
            </a:r>
            <a:r>
              <a:rPr lang="it-IT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Nunito"/>
              </a:rPr>
              <a:t>protagonisti della Transizione energetica</a:t>
            </a:r>
          </a:p>
          <a:p>
            <a:pPr marL="548626" lvl="0" indent="-4343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100"/>
              <a:buFont typeface="Arial"/>
              <a:buChar char="●"/>
            </a:pPr>
            <a:endParaRPr lang="it-IT" sz="2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Nunito"/>
            </a:endParaRPr>
          </a:p>
          <a:p>
            <a:pPr marL="114297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100"/>
            </a:pPr>
            <a:r>
              <a:rPr lang="it-IT" sz="2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Nunito"/>
              </a:rPr>
              <a:t>Qualche elemento in più per ragionare…</a:t>
            </a:r>
            <a:endParaRPr sz="21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5" name="Google Shape;135;p4" descr="Immagine 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6377" y="3966950"/>
            <a:ext cx="4523605" cy="289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 descr="Picture 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53677" y="1091964"/>
            <a:ext cx="5119340" cy="287498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"/>
          <p:cNvSpPr/>
          <p:nvPr/>
        </p:nvSpPr>
        <p:spPr>
          <a:xfrm>
            <a:off x="9578347" y="1091963"/>
            <a:ext cx="2634575" cy="362779"/>
          </a:xfrm>
          <a:prstGeom prst="rect">
            <a:avLst/>
          </a:prstGeom>
          <a:solidFill>
            <a:srgbClr val="00B0F0"/>
          </a:solidFill>
          <a:ln>
            <a:solidFill>
              <a:srgbClr val="FFFFFF"/>
            </a:solidFill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highlight>
                <a:srgbClr val="2D8DD6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10029190" y="1071415"/>
            <a:ext cx="1791384" cy="36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 b="1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CONSUMER</a:t>
            </a:r>
            <a:endParaRPr/>
          </a:p>
        </p:txBody>
      </p:sp>
      <p:sp>
        <p:nvSpPr>
          <p:cNvPr id="140" name="Google Shape;140;p4"/>
          <p:cNvSpPr/>
          <p:nvPr/>
        </p:nvSpPr>
        <p:spPr>
          <a:xfrm>
            <a:off x="9578347" y="3967353"/>
            <a:ext cx="2634575" cy="362780"/>
          </a:xfrm>
          <a:prstGeom prst="rect">
            <a:avLst/>
          </a:prstGeom>
          <a:solidFill>
            <a:srgbClr val="00B0F0"/>
          </a:solidFill>
          <a:ln>
            <a:solidFill>
              <a:srgbClr val="FFFFFF"/>
            </a:solidFill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10029190" y="3945539"/>
            <a:ext cx="1791384" cy="362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PROSUMER</a:t>
            </a:r>
            <a:endParaRPr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603C16A-F038-98A0-3588-C4818A228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536" y="406732"/>
            <a:ext cx="980590" cy="28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237;p10">
            <a:extLst>
              <a:ext uri="{FF2B5EF4-FFF2-40B4-BE49-F238E27FC236}">
                <a16:creationId xmlns:a16="http://schemas.microsoft.com/office/drawing/2014/main" id="{27DBCDD2-E9BF-D194-746E-B108447B8852}"/>
              </a:ext>
            </a:extLst>
          </p:cNvPr>
          <p:cNvSpPr/>
          <p:nvPr/>
        </p:nvSpPr>
        <p:spPr>
          <a:xfrm>
            <a:off x="-1" y="0"/>
            <a:ext cx="10834541" cy="1099200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415599" y="124600"/>
            <a:ext cx="10004002" cy="812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I TRE QUARTI dei consumi energetici è nelle famiglie</a:t>
            </a:r>
            <a:endParaRPr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8A454F6-74A7-E7FF-F9BA-5ECF4621E0C6}"/>
              </a:ext>
            </a:extLst>
          </p:cNvPr>
          <p:cNvSpPr txBox="1"/>
          <p:nvPr/>
        </p:nvSpPr>
        <p:spPr>
          <a:xfrm>
            <a:off x="7171361" y="3202220"/>
            <a:ext cx="3248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transizione energetica </a:t>
            </a:r>
          </a:p>
          <a:p>
            <a:r>
              <a:rPr lang="it-IT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È POSSIBILE</a:t>
            </a:r>
          </a:p>
          <a:p>
            <a:r>
              <a:rPr lang="it-IT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senza le famiglie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A40FB0D-85BF-9BC8-3955-FFB6F3BBC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973" y="1604974"/>
            <a:ext cx="5157007" cy="4926458"/>
          </a:xfrm>
          <a:prstGeom prst="rect">
            <a:avLst/>
          </a:prstGeom>
        </p:spPr>
      </p:pic>
      <p:grpSp>
        <p:nvGrpSpPr>
          <p:cNvPr id="32" name="Gruppo 31">
            <a:extLst>
              <a:ext uri="{FF2B5EF4-FFF2-40B4-BE49-F238E27FC236}">
                <a16:creationId xmlns:a16="http://schemas.microsoft.com/office/drawing/2014/main" id="{18B27DC1-C3D4-E5DF-304F-7DB34E3B2E60}"/>
              </a:ext>
            </a:extLst>
          </p:cNvPr>
          <p:cNvGrpSpPr/>
          <p:nvPr/>
        </p:nvGrpSpPr>
        <p:grpSpPr>
          <a:xfrm>
            <a:off x="5262955" y="3606708"/>
            <a:ext cx="6050079" cy="2875703"/>
            <a:chOff x="5262955" y="3629010"/>
            <a:chExt cx="6050079" cy="2875703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9935DC1-BC50-3FA7-E28A-A754AAFE9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60000"/>
            </a:blip>
            <a:stretch>
              <a:fillRect/>
            </a:stretch>
          </p:blipFill>
          <p:spPr>
            <a:xfrm rot="1120340">
              <a:off x="5262955" y="3629010"/>
              <a:ext cx="5201303" cy="2812353"/>
            </a:xfrm>
            <a:prstGeom prst="rect">
              <a:avLst/>
            </a:prstGeom>
          </p:spPr>
        </p:pic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D488E3FE-4479-0F83-F889-58CF880AC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0" y="4786514"/>
              <a:ext cx="2040637" cy="1199322"/>
            </a:xfrm>
            <a:prstGeom prst="rect">
              <a:avLst/>
            </a:prstGeom>
          </p:spPr>
        </p:pic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0936FD2A-7A54-1D09-153B-066313EEB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61572" y="4953251"/>
              <a:ext cx="1551462" cy="1551462"/>
            </a:xfrm>
            <a:prstGeom prst="rect">
              <a:avLst/>
            </a:prstGeom>
          </p:spPr>
        </p:pic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D604B711-18EA-86FB-1802-83410DF019D8}"/>
              </a:ext>
            </a:extLst>
          </p:cNvPr>
          <p:cNvGrpSpPr/>
          <p:nvPr/>
        </p:nvGrpSpPr>
        <p:grpSpPr>
          <a:xfrm>
            <a:off x="9173550" y="1231396"/>
            <a:ext cx="3098216" cy="3856998"/>
            <a:chOff x="9195852" y="1231396"/>
            <a:chExt cx="3098216" cy="3856998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9E636CA6-8495-79DF-ED4A-D87021D47E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5852" y="1231396"/>
              <a:ext cx="740227" cy="404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Gruppo 21">
              <a:extLst>
                <a:ext uri="{FF2B5EF4-FFF2-40B4-BE49-F238E27FC236}">
                  <a16:creationId xmlns:a16="http://schemas.microsoft.com/office/drawing/2014/main" id="{CD5A4F40-326E-F44D-723F-5DAE9828E37E}"/>
                </a:ext>
              </a:extLst>
            </p:cNvPr>
            <p:cNvGrpSpPr/>
            <p:nvPr/>
          </p:nvGrpSpPr>
          <p:grpSpPr>
            <a:xfrm>
              <a:off x="9394682" y="1791512"/>
              <a:ext cx="2899386" cy="3296882"/>
              <a:chOff x="9394682" y="1791512"/>
              <a:chExt cx="2899386" cy="3296882"/>
            </a:xfrm>
          </p:grpSpPr>
          <p:pic>
            <p:nvPicPr>
              <p:cNvPr id="12" name="Immagine 11">
                <a:extLst>
                  <a:ext uri="{FF2B5EF4-FFF2-40B4-BE49-F238E27FC236}">
                    <a16:creationId xmlns:a16="http://schemas.microsoft.com/office/drawing/2014/main" id="{8CA00D38-70D0-895F-ECDF-6CA616DD53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alphaModFix amt="60000"/>
              </a:blip>
              <a:stretch>
                <a:fillRect/>
              </a:stretch>
            </p:blipFill>
            <p:spPr>
              <a:xfrm rot="980903">
                <a:off x="9394682" y="1791512"/>
                <a:ext cx="2899386" cy="3296882"/>
              </a:xfrm>
              <a:prstGeom prst="rect">
                <a:avLst/>
              </a:prstGeom>
            </p:spPr>
          </p:pic>
          <p:pic>
            <p:nvPicPr>
              <p:cNvPr id="21" name="Immagine 20">
                <a:extLst>
                  <a:ext uri="{FF2B5EF4-FFF2-40B4-BE49-F238E27FC236}">
                    <a16:creationId xmlns:a16="http://schemas.microsoft.com/office/drawing/2014/main" id="{BF045179-7677-F38A-1390-8C326F838D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51324" y="2163002"/>
                <a:ext cx="1651828" cy="1200328"/>
              </a:xfrm>
              <a:prstGeom prst="rect">
                <a:avLst/>
              </a:prstGeom>
            </p:spPr>
          </p:pic>
        </p:grp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F328E09-64DE-2825-800F-A1BCFA8BA538}"/>
              </a:ext>
            </a:extLst>
          </p:cNvPr>
          <p:cNvSpPr txBox="1"/>
          <p:nvPr/>
        </p:nvSpPr>
        <p:spPr>
          <a:xfrm>
            <a:off x="9594338" y="3223030"/>
            <a:ext cx="10903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Trasporti</a:t>
            </a:r>
          </a:p>
          <a:p>
            <a:pPr algn="ctr"/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44,3 Mtep</a:t>
            </a:r>
          </a:p>
          <a:p>
            <a:pPr algn="ctr"/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(32,77%)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F33A695-4A9C-9F5B-DE72-6747A8BB7421}"/>
              </a:ext>
            </a:extLst>
          </p:cNvPr>
          <p:cNvSpPr txBox="1"/>
          <p:nvPr/>
        </p:nvSpPr>
        <p:spPr>
          <a:xfrm>
            <a:off x="7960836" y="4983901"/>
            <a:ext cx="15183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Riscaldamento</a:t>
            </a:r>
          </a:p>
          <a:p>
            <a:pPr algn="ctr"/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62,6 MTep</a:t>
            </a:r>
          </a:p>
          <a:p>
            <a:pPr algn="ctr"/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(46,30%)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ADDC9D1-D564-2691-B50D-2879F419D63D}"/>
              </a:ext>
            </a:extLst>
          </p:cNvPr>
          <p:cNvSpPr txBox="1"/>
          <p:nvPr/>
        </p:nvSpPr>
        <p:spPr>
          <a:xfrm>
            <a:off x="7717516" y="2802161"/>
            <a:ext cx="11256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Elettricità</a:t>
            </a:r>
          </a:p>
          <a:p>
            <a:pPr algn="ctr"/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28,3 MTep</a:t>
            </a:r>
          </a:p>
          <a:p>
            <a:pPr algn="ctr"/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(20,93%)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36B3DC1-D814-9163-93DE-92AC09E9524B}"/>
              </a:ext>
            </a:extLst>
          </p:cNvPr>
          <p:cNvSpPr txBox="1"/>
          <p:nvPr/>
        </p:nvSpPr>
        <p:spPr>
          <a:xfrm>
            <a:off x="10678477" y="6212761"/>
            <a:ext cx="14428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MTep</a:t>
            </a:r>
            <a:r>
              <a:rPr lang="it-IT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it-IT" sz="1000" b="0" i="0" u="none" strike="noStrike" dirty="0" err="1">
                <a:solidFill>
                  <a:srgbClr val="2021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MegaTep</a:t>
            </a:r>
            <a:r>
              <a:rPr lang="it-IT" sz="1000" b="0" i="0" u="none" strike="noStrike" dirty="0">
                <a:solidFill>
                  <a:srgbClr val="2021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Milioni di Tonnellate equivalenti di petrolio</a:t>
            </a:r>
            <a:endParaRPr lang="it-IT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Google Shape;134;p4">
            <a:extLst>
              <a:ext uri="{FF2B5EF4-FFF2-40B4-BE49-F238E27FC236}">
                <a16:creationId xmlns:a16="http://schemas.microsoft.com/office/drawing/2014/main" id="{0C0F398A-4604-D10E-9095-FC68E78C80AD}"/>
              </a:ext>
            </a:extLst>
          </p:cNvPr>
          <p:cNvSpPr txBox="1">
            <a:spLocks/>
          </p:cNvSpPr>
          <p:nvPr/>
        </p:nvSpPr>
        <p:spPr>
          <a:xfrm>
            <a:off x="-80694" y="1143012"/>
            <a:ext cx="6405295" cy="103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7">
              <a:buClr>
                <a:srgbClr val="535353"/>
              </a:buClr>
              <a:buSzPts val="2100"/>
            </a:pPr>
            <a:endParaRPr lang="it-IT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8626" indent="-434329">
              <a:buClr>
                <a:srgbClr val="535353"/>
              </a:buClr>
              <a:buSzPts val="2100"/>
              <a:buFont typeface="Arial"/>
              <a:buChar char="●"/>
            </a:pPr>
            <a:r>
              <a:rPr lang="it-IT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Riscaldamento: principalmente gas metano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73D6D24-BADB-53AE-E86E-B04DC542F4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33793" y="9628303"/>
            <a:ext cx="1905000" cy="1384300"/>
          </a:xfrm>
          <a:prstGeom prst="rect">
            <a:avLst/>
          </a:prstGeom>
        </p:spPr>
      </p:pic>
      <p:grpSp>
        <p:nvGrpSpPr>
          <p:cNvPr id="31" name="Gruppo 30">
            <a:extLst>
              <a:ext uri="{FF2B5EF4-FFF2-40B4-BE49-F238E27FC236}">
                <a16:creationId xmlns:a16="http://schemas.microsoft.com/office/drawing/2014/main" id="{176FEE1A-7352-18DF-8A34-56AAD598A1AE}"/>
              </a:ext>
            </a:extLst>
          </p:cNvPr>
          <p:cNvGrpSpPr/>
          <p:nvPr/>
        </p:nvGrpSpPr>
        <p:grpSpPr>
          <a:xfrm>
            <a:off x="5899895" y="1065747"/>
            <a:ext cx="3425828" cy="3221870"/>
            <a:chOff x="5899895" y="1065747"/>
            <a:chExt cx="3425828" cy="3221870"/>
          </a:xfrm>
        </p:grpSpPr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40558355-5C44-CD73-2F0A-6965607E8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 amt="60000"/>
            </a:blip>
            <a:stretch>
              <a:fillRect/>
            </a:stretch>
          </p:blipFill>
          <p:spPr>
            <a:xfrm>
              <a:off x="8384958" y="1268655"/>
              <a:ext cx="940765" cy="3018962"/>
            </a:xfrm>
            <a:prstGeom prst="rect">
              <a:avLst/>
            </a:prstGeom>
          </p:spPr>
        </p:pic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3667CAF7-DFE9-EB9E-721F-CC785B364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24818" y="1468001"/>
              <a:ext cx="554195" cy="325711"/>
            </a:xfrm>
            <a:prstGeom prst="rect">
              <a:avLst/>
            </a:prstGeom>
          </p:spPr>
        </p:pic>
        <p:pic>
          <p:nvPicPr>
            <p:cNvPr id="30" name="Immagine 29">
              <a:extLst>
                <a:ext uri="{FF2B5EF4-FFF2-40B4-BE49-F238E27FC236}">
                  <a16:creationId xmlns:a16="http://schemas.microsoft.com/office/drawing/2014/main" id="{CDF7F6BF-042D-3033-21C8-DBED7B716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99895" y="1065747"/>
              <a:ext cx="2221368" cy="2221368"/>
            </a:xfrm>
            <a:prstGeom prst="rect">
              <a:avLst/>
            </a:prstGeom>
          </p:spPr>
        </p:pic>
      </p:grpSp>
      <p:sp>
        <p:nvSpPr>
          <p:cNvPr id="38" name="Google Shape;134;p4">
            <a:extLst>
              <a:ext uri="{FF2B5EF4-FFF2-40B4-BE49-F238E27FC236}">
                <a16:creationId xmlns:a16="http://schemas.microsoft.com/office/drawing/2014/main" id="{4C2814D5-8BC1-46D2-0B0D-B1F4460339AA}"/>
              </a:ext>
            </a:extLst>
          </p:cNvPr>
          <p:cNvSpPr txBox="1">
            <a:spLocks/>
          </p:cNvSpPr>
          <p:nvPr/>
        </p:nvSpPr>
        <p:spPr>
          <a:xfrm>
            <a:off x="-80694" y="1661593"/>
            <a:ext cx="6405295" cy="118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7">
              <a:buClr>
                <a:srgbClr val="535353"/>
              </a:buClr>
              <a:buSzPts val="2100"/>
            </a:pPr>
            <a:endParaRPr lang="it-IT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8626" indent="-434329">
              <a:buClr>
                <a:srgbClr val="535353"/>
              </a:buClr>
              <a:buSzPts val="2100"/>
              <a:buFont typeface="Arial"/>
              <a:buChar char="●"/>
            </a:pPr>
            <a:r>
              <a:rPr lang="it-IT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Trasporti: benzina e diesel</a:t>
            </a:r>
          </a:p>
        </p:txBody>
      </p:sp>
      <p:sp>
        <p:nvSpPr>
          <p:cNvPr id="39" name="Google Shape;134;p4">
            <a:extLst>
              <a:ext uri="{FF2B5EF4-FFF2-40B4-BE49-F238E27FC236}">
                <a16:creationId xmlns:a16="http://schemas.microsoft.com/office/drawing/2014/main" id="{CF9EA1AD-5EDE-47DF-0B42-84FBADD195A3}"/>
              </a:ext>
            </a:extLst>
          </p:cNvPr>
          <p:cNvSpPr txBox="1">
            <a:spLocks/>
          </p:cNvSpPr>
          <p:nvPr/>
        </p:nvSpPr>
        <p:spPr>
          <a:xfrm>
            <a:off x="-80694" y="2199476"/>
            <a:ext cx="6405295" cy="131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7">
              <a:buClr>
                <a:srgbClr val="535353"/>
              </a:buClr>
              <a:buSzPts val="2100"/>
            </a:pPr>
            <a:endParaRPr lang="it-IT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8626" indent="-434329">
              <a:buClr>
                <a:srgbClr val="535353"/>
              </a:buClr>
              <a:buSzPts val="2100"/>
              <a:buFont typeface="Arial"/>
              <a:buChar char="●"/>
            </a:pPr>
            <a:r>
              <a:rPr lang="it-IT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Elettricità: acquisto dalla rete</a:t>
            </a:r>
          </a:p>
          <a:p>
            <a:pPr marL="548626" indent="-434329">
              <a:buClr>
                <a:srgbClr val="535353"/>
              </a:buClr>
              <a:buSzPts val="2100"/>
              <a:buFont typeface="Arial"/>
              <a:buChar char="●"/>
            </a:pPr>
            <a:endParaRPr lang="it-IT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Google Shape;134;p4">
            <a:extLst>
              <a:ext uri="{FF2B5EF4-FFF2-40B4-BE49-F238E27FC236}">
                <a16:creationId xmlns:a16="http://schemas.microsoft.com/office/drawing/2014/main" id="{7956036F-AA87-EE83-4EB6-8B2437984239}"/>
              </a:ext>
            </a:extLst>
          </p:cNvPr>
          <p:cNvSpPr txBox="1">
            <a:spLocks/>
          </p:cNvSpPr>
          <p:nvPr/>
        </p:nvSpPr>
        <p:spPr>
          <a:xfrm>
            <a:off x="30589" y="3781936"/>
            <a:ext cx="6040918" cy="876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7">
              <a:buClr>
                <a:srgbClr val="535353"/>
              </a:buClr>
              <a:buSzPts val="2100"/>
            </a:pPr>
            <a:r>
              <a:rPr lang="it-IT" sz="2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Transizione energetica </a:t>
            </a:r>
            <a:r>
              <a:rPr lang="it-IT" sz="2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senza le famiglie</a:t>
            </a:r>
            <a:r>
              <a:rPr lang="it-IT" sz="2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semplicemente non è possibile!</a:t>
            </a:r>
          </a:p>
        </p:txBody>
      </p:sp>
      <p:sp>
        <p:nvSpPr>
          <p:cNvPr id="43" name="Google Shape;134;p4">
            <a:extLst>
              <a:ext uri="{FF2B5EF4-FFF2-40B4-BE49-F238E27FC236}">
                <a16:creationId xmlns:a16="http://schemas.microsoft.com/office/drawing/2014/main" id="{23810087-4E1A-AA14-25F9-EAC980591C61}"/>
              </a:ext>
            </a:extLst>
          </p:cNvPr>
          <p:cNvSpPr txBox="1">
            <a:spLocks/>
          </p:cNvSpPr>
          <p:nvPr/>
        </p:nvSpPr>
        <p:spPr>
          <a:xfrm>
            <a:off x="989163" y="4983901"/>
            <a:ext cx="5779157" cy="119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7">
              <a:buClr>
                <a:srgbClr val="535353"/>
              </a:buClr>
              <a:buSzPts val="2100"/>
            </a:pPr>
            <a:endParaRPr lang="it-IT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297">
              <a:buClr>
                <a:srgbClr val="535353"/>
              </a:buClr>
              <a:buSzPts val="2100"/>
            </a:pPr>
            <a:r>
              <a:rPr lang="it-IT" sz="2100" b="1" dirty="0">
                <a:solidFill>
                  <a:srgbClr val="2D8DD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Quindi cosa succederebbe se azzerassimo i consumi privati?</a:t>
            </a:r>
          </a:p>
          <a:p>
            <a:pPr marL="114297">
              <a:buClr>
                <a:srgbClr val="535353"/>
              </a:buClr>
              <a:buSzPts val="2100"/>
            </a:pPr>
            <a:endParaRPr lang="it-IT" sz="2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0BFEFE-03EC-08AF-3ADD-9D0E595DA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536" y="406732"/>
            <a:ext cx="980590" cy="28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87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8" grpId="0"/>
      <p:bldP spid="39" grpId="0"/>
      <p:bldP spid="40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contenuto 2">
            <a:extLst>
              <a:ext uri="{FF2B5EF4-FFF2-40B4-BE49-F238E27FC236}">
                <a16:creationId xmlns:a16="http://schemas.microsoft.com/office/drawing/2014/main" id="{3345A6A6-D9CE-5B16-844B-4834A31127DE}"/>
              </a:ext>
            </a:extLst>
          </p:cNvPr>
          <p:cNvSpPr txBox="1">
            <a:spLocks/>
          </p:cNvSpPr>
          <p:nvPr/>
        </p:nvSpPr>
        <p:spPr>
          <a:xfrm>
            <a:off x="838200" y="4493528"/>
            <a:ext cx="11216268" cy="2475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it-I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Segnaposto contenuto 2">
            <a:extLst>
              <a:ext uri="{FF2B5EF4-FFF2-40B4-BE49-F238E27FC236}">
                <a16:creationId xmlns:a16="http://schemas.microsoft.com/office/drawing/2014/main" id="{ED05469E-D421-690A-5781-97CBA540D89C}"/>
              </a:ext>
            </a:extLst>
          </p:cNvPr>
          <p:cNvSpPr txBox="1">
            <a:spLocks/>
          </p:cNvSpPr>
          <p:nvPr/>
        </p:nvSpPr>
        <p:spPr>
          <a:xfrm>
            <a:off x="838200" y="2806817"/>
            <a:ext cx="11216268" cy="1853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Google Shape;115;p2">
            <a:extLst>
              <a:ext uri="{FF2B5EF4-FFF2-40B4-BE49-F238E27FC236}">
                <a16:creationId xmlns:a16="http://schemas.microsoft.com/office/drawing/2014/main" id="{F0037B96-4F06-997D-5382-91275BD3038E}"/>
              </a:ext>
            </a:extLst>
          </p:cNvPr>
          <p:cNvSpPr/>
          <p:nvPr/>
        </p:nvSpPr>
        <p:spPr>
          <a:xfrm>
            <a:off x="-8966" y="12332"/>
            <a:ext cx="10835202" cy="1099200"/>
          </a:xfrm>
          <a:prstGeom prst="rect">
            <a:avLst/>
          </a:prstGeom>
          <a:solidFill>
            <a:srgbClr val="00B0F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D8DD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11" name="Google Shape;256;p11">
            <a:extLst>
              <a:ext uri="{FF2B5EF4-FFF2-40B4-BE49-F238E27FC236}">
                <a16:creationId xmlns:a16="http://schemas.microsoft.com/office/drawing/2014/main" id="{ADCD3A8B-2948-5CAA-DE81-36949041F54D}"/>
              </a:ext>
            </a:extLst>
          </p:cNvPr>
          <p:cNvSpPr txBox="1"/>
          <p:nvPr/>
        </p:nvSpPr>
        <p:spPr>
          <a:xfrm>
            <a:off x="415600" y="107361"/>
            <a:ext cx="10281761" cy="812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dirty="0">
                <a:solidFill>
                  <a:schemeClr val="lt1"/>
                </a:solidFill>
                <a:latin typeface="Impact"/>
                <a:sym typeface="Impact"/>
              </a:rPr>
              <a:t>Consumi energetici </a:t>
            </a:r>
            <a:r>
              <a:rPr lang="it-IT" sz="3200">
                <a:solidFill>
                  <a:schemeClr val="lt1"/>
                </a:solidFill>
                <a:latin typeface="Impact"/>
                <a:sym typeface="Impact"/>
              </a:rPr>
              <a:t>per settore</a:t>
            </a:r>
            <a:endParaRPr sz="3200" dirty="0">
              <a:solidFill>
                <a:schemeClr val="lt1"/>
              </a:solidFill>
              <a:latin typeface="Impact"/>
              <a:sym typeface="Impac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D5B9C55-1232-DA4E-F2E7-C0A991A29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536" y="406732"/>
            <a:ext cx="980590" cy="28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ompe di calore al posto delle caldaie, i benefici arrivano fino a 222 miliardi">
            <a:extLst>
              <a:ext uri="{FF2B5EF4-FFF2-40B4-BE49-F238E27FC236}">
                <a16:creationId xmlns:a16="http://schemas.microsoft.com/office/drawing/2014/main" id="{9B37A81D-B844-C910-0E83-9A9F4E9B56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68" y="1165558"/>
            <a:ext cx="5583440" cy="558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98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237;p10">
            <a:extLst>
              <a:ext uri="{FF2B5EF4-FFF2-40B4-BE49-F238E27FC236}">
                <a16:creationId xmlns:a16="http://schemas.microsoft.com/office/drawing/2014/main" id="{912C68E7-0954-10F1-B9EB-07712FE1C78C}"/>
              </a:ext>
            </a:extLst>
          </p:cNvPr>
          <p:cNvSpPr/>
          <p:nvPr/>
        </p:nvSpPr>
        <p:spPr>
          <a:xfrm>
            <a:off x="-1" y="0"/>
            <a:ext cx="10834541" cy="1099200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0" name="Picture 6" descr="Classe energetica case: quale la migliore e come si calcola - ABC">
            <a:extLst>
              <a:ext uri="{FF2B5EF4-FFF2-40B4-BE49-F238E27FC236}">
                <a16:creationId xmlns:a16="http://schemas.microsoft.com/office/drawing/2014/main" id="{EFD5F3D5-59DB-7427-EDAA-92BC981BB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785" y="3825958"/>
            <a:ext cx="4063299" cy="261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B13B15D7-0AE3-4C1E-4098-058BE0B54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448" y="1279555"/>
            <a:ext cx="5726857" cy="5537447"/>
          </a:xfrm>
          <a:prstGeom prst="rect">
            <a:avLst/>
          </a:prstGeom>
        </p:spPr>
      </p:pic>
      <p:pic>
        <p:nvPicPr>
          <p:cNvPr id="1028" name="Picture 4" descr="AUTO ELETTRICA E INQUINAMENTO • PROTECTAweb">
            <a:extLst>
              <a:ext uri="{FF2B5EF4-FFF2-40B4-BE49-F238E27FC236}">
                <a16:creationId xmlns:a16="http://schemas.microsoft.com/office/drawing/2014/main" id="{75289D41-2070-82D1-021D-86C1ACFFD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074" y="2646210"/>
            <a:ext cx="1460810" cy="140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B4C076DA-3635-BD06-2A40-23DB97515F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7303" y="1706136"/>
            <a:ext cx="485559" cy="574498"/>
          </a:xfrm>
          <a:prstGeom prst="rect">
            <a:avLst/>
          </a:prstGeom>
        </p:spPr>
      </p:pic>
      <p:sp>
        <p:nvSpPr>
          <p:cNvPr id="36" name="Google Shape;156;p6">
            <a:extLst>
              <a:ext uri="{FF2B5EF4-FFF2-40B4-BE49-F238E27FC236}">
                <a16:creationId xmlns:a16="http://schemas.microsoft.com/office/drawing/2014/main" id="{DDF49DCA-6792-5C92-9B4B-B90729C237F9}"/>
              </a:ext>
            </a:extLst>
          </p:cNvPr>
          <p:cNvSpPr txBox="1"/>
          <p:nvPr/>
        </p:nvSpPr>
        <p:spPr>
          <a:xfrm>
            <a:off x="415600" y="124600"/>
            <a:ext cx="10281761" cy="812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Consumi energetici ideali nella transizione ecologica</a:t>
            </a:r>
            <a:endParaRPr sz="3200" dirty="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9" name="Google Shape;134;p4">
            <a:extLst>
              <a:ext uri="{FF2B5EF4-FFF2-40B4-BE49-F238E27FC236}">
                <a16:creationId xmlns:a16="http://schemas.microsoft.com/office/drawing/2014/main" id="{B058CFA8-9B28-788A-12A4-D0EAF90803DB}"/>
              </a:ext>
            </a:extLst>
          </p:cNvPr>
          <p:cNvSpPr txBox="1">
            <a:spLocks/>
          </p:cNvSpPr>
          <p:nvPr/>
        </p:nvSpPr>
        <p:spPr>
          <a:xfrm>
            <a:off x="-80694" y="1143012"/>
            <a:ext cx="6570704" cy="1037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7">
              <a:buClr>
                <a:srgbClr val="535353"/>
              </a:buClr>
              <a:buSzPts val="2100"/>
            </a:pPr>
            <a:endParaRPr lang="it-IT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8626" indent="-434329">
              <a:buClr>
                <a:srgbClr val="535353"/>
              </a:buClr>
              <a:buSzPts val="2100"/>
              <a:buFont typeface="Arial"/>
              <a:buChar char="●"/>
            </a:pPr>
            <a:r>
              <a:rPr lang="it-IT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Riscaldamento: riduzione delle dispersioni, pompe di calore, solare termico e cogenerazione</a:t>
            </a:r>
          </a:p>
        </p:txBody>
      </p:sp>
      <p:sp>
        <p:nvSpPr>
          <p:cNvPr id="40" name="Google Shape;134;p4">
            <a:extLst>
              <a:ext uri="{FF2B5EF4-FFF2-40B4-BE49-F238E27FC236}">
                <a16:creationId xmlns:a16="http://schemas.microsoft.com/office/drawing/2014/main" id="{EF73A855-7268-9601-FBE7-C46372571EAE}"/>
              </a:ext>
            </a:extLst>
          </p:cNvPr>
          <p:cNvSpPr txBox="1">
            <a:spLocks/>
          </p:cNvSpPr>
          <p:nvPr/>
        </p:nvSpPr>
        <p:spPr>
          <a:xfrm>
            <a:off x="-80694" y="1962074"/>
            <a:ext cx="6405295" cy="1186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7">
              <a:buClr>
                <a:srgbClr val="535353"/>
              </a:buClr>
              <a:buSzPts val="2100"/>
            </a:pPr>
            <a:endParaRPr lang="it-IT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8626" indent="-434329">
              <a:buClr>
                <a:srgbClr val="535353"/>
              </a:buClr>
              <a:buSzPts val="2100"/>
              <a:buFont typeface="Arial"/>
              <a:buChar char="●"/>
            </a:pPr>
            <a:r>
              <a:rPr lang="it-IT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Trasporti: meno auto, magari elettriche e ibride</a:t>
            </a:r>
          </a:p>
        </p:txBody>
      </p:sp>
      <p:sp>
        <p:nvSpPr>
          <p:cNvPr id="41" name="Google Shape;134;p4">
            <a:extLst>
              <a:ext uri="{FF2B5EF4-FFF2-40B4-BE49-F238E27FC236}">
                <a16:creationId xmlns:a16="http://schemas.microsoft.com/office/drawing/2014/main" id="{E9EBEFFB-9728-5300-BEFD-A5BDF5CDB0E5}"/>
              </a:ext>
            </a:extLst>
          </p:cNvPr>
          <p:cNvSpPr txBox="1">
            <a:spLocks/>
          </p:cNvSpPr>
          <p:nvPr/>
        </p:nvSpPr>
        <p:spPr>
          <a:xfrm>
            <a:off x="-80694" y="2449096"/>
            <a:ext cx="6405295" cy="136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7">
              <a:buClr>
                <a:srgbClr val="535353"/>
              </a:buClr>
              <a:buSzPts val="2100"/>
            </a:pPr>
            <a:endParaRPr lang="it-IT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8626" indent="-434329">
              <a:buClr>
                <a:srgbClr val="535353"/>
              </a:buClr>
              <a:buSzPts val="2100"/>
              <a:buFont typeface="Arial"/>
              <a:buChar char="●"/>
            </a:pPr>
            <a:r>
              <a:rPr lang="it-IT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Elettricità: led, cambio delle abitudini e soprattutto </a:t>
            </a:r>
            <a:r>
              <a:rPr lang="it-IT" sz="21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autoconsumo!</a:t>
            </a:r>
            <a:r>
              <a:rPr lang="it-IT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548626" indent="-434329">
              <a:buClr>
                <a:srgbClr val="535353"/>
              </a:buClr>
              <a:buSzPts val="2100"/>
              <a:buFont typeface="Arial"/>
              <a:buChar char="●"/>
            </a:pPr>
            <a:endParaRPr lang="it-IT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48304D5F-CCBB-6D40-023C-23E25273E051}"/>
              </a:ext>
            </a:extLst>
          </p:cNvPr>
          <p:cNvSpPr txBox="1"/>
          <p:nvPr/>
        </p:nvSpPr>
        <p:spPr>
          <a:xfrm>
            <a:off x="10678477" y="6212761"/>
            <a:ext cx="14428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MTep</a:t>
            </a:r>
            <a:r>
              <a:rPr lang="it-IT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it-IT" sz="1000" b="0" i="0" u="none" strike="noStrike" dirty="0" err="1">
                <a:solidFill>
                  <a:srgbClr val="2021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MegaTep</a:t>
            </a:r>
            <a:r>
              <a:rPr lang="it-IT" sz="1000" b="0" i="0" u="none" strike="noStrike" dirty="0">
                <a:solidFill>
                  <a:srgbClr val="20212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Milioni di Tonnellate equivalenti di petrolio</a:t>
            </a:r>
            <a:endParaRPr lang="it-IT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Google Shape;134;p4">
            <a:extLst>
              <a:ext uri="{FF2B5EF4-FFF2-40B4-BE49-F238E27FC236}">
                <a16:creationId xmlns:a16="http://schemas.microsoft.com/office/drawing/2014/main" id="{B72CE5E4-8795-D4DD-460D-DB7C62FEF63D}"/>
              </a:ext>
            </a:extLst>
          </p:cNvPr>
          <p:cNvSpPr txBox="1">
            <a:spLocks/>
          </p:cNvSpPr>
          <p:nvPr/>
        </p:nvSpPr>
        <p:spPr>
          <a:xfrm>
            <a:off x="38184" y="3600999"/>
            <a:ext cx="7240007" cy="119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7">
              <a:buClr>
                <a:srgbClr val="535353"/>
              </a:buClr>
              <a:buSzPts val="2100"/>
            </a:pPr>
            <a:endParaRPr lang="it-IT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297">
              <a:buClr>
                <a:srgbClr val="535353"/>
              </a:buClr>
              <a:buSzPts val="2100"/>
            </a:pPr>
            <a:r>
              <a:rPr lang="it-IT" sz="2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La transizione ecologica richiede  necessariamente un’</a:t>
            </a:r>
            <a:r>
              <a:rPr lang="it-IT" sz="2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elettrificazione di massa</a:t>
            </a:r>
            <a:r>
              <a:rPr lang="it-IT" sz="2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!</a:t>
            </a:r>
          </a:p>
        </p:txBody>
      </p:sp>
      <p:sp>
        <p:nvSpPr>
          <p:cNvPr id="44" name="Google Shape;134;p4">
            <a:extLst>
              <a:ext uri="{FF2B5EF4-FFF2-40B4-BE49-F238E27FC236}">
                <a16:creationId xmlns:a16="http://schemas.microsoft.com/office/drawing/2014/main" id="{E289528B-4E3A-AA79-6E4F-B5DC9CC0013F}"/>
              </a:ext>
            </a:extLst>
          </p:cNvPr>
          <p:cNvSpPr txBox="1">
            <a:spLocks/>
          </p:cNvSpPr>
          <p:nvPr/>
        </p:nvSpPr>
        <p:spPr>
          <a:xfrm>
            <a:off x="718455" y="5069243"/>
            <a:ext cx="6108478" cy="119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297">
              <a:buClr>
                <a:srgbClr val="535353"/>
              </a:buClr>
              <a:buSzPts val="2100"/>
            </a:pPr>
            <a:endParaRPr lang="it-IT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297">
              <a:buClr>
                <a:srgbClr val="535353"/>
              </a:buClr>
              <a:buSzPts val="2100"/>
            </a:pPr>
            <a:r>
              <a:rPr lang="it-IT" sz="2100" b="1" dirty="0">
                <a:solidFill>
                  <a:srgbClr val="2D8DD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… ma la Rete italiana dell’energia elettrica </a:t>
            </a:r>
          </a:p>
          <a:p>
            <a:pPr marL="114297">
              <a:buClr>
                <a:srgbClr val="535353"/>
              </a:buClr>
              <a:buSzPts val="2100"/>
            </a:pPr>
            <a:r>
              <a:rPr lang="it-IT" sz="2100" b="1" u="sng" dirty="0">
                <a:solidFill>
                  <a:srgbClr val="2D8DD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può reggere</a:t>
            </a:r>
            <a:r>
              <a:rPr lang="it-IT" sz="2100" b="1" dirty="0">
                <a:solidFill>
                  <a:srgbClr val="2D8DD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?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B3A91CA-DA9C-0058-BFF6-157A299D8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536" y="406732"/>
            <a:ext cx="980590" cy="28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7" descr="Picture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2488" y="1665091"/>
            <a:ext cx="8128001" cy="4330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omprare azioni Terna: ecco una guida completa">
            <a:extLst>
              <a:ext uri="{FF2B5EF4-FFF2-40B4-BE49-F238E27FC236}">
                <a16:creationId xmlns:a16="http://schemas.microsoft.com/office/drawing/2014/main" id="{8E547116-0987-F07E-7AFA-8CBC834D5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600" y="1853264"/>
            <a:ext cx="995068" cy="64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237;p10">
            <a:extLst>
              <a:ext uri="{FF2B5EF4-FFF2-40B4-BE49-F238E27FC236}">
                <a16:creationId xmlns:a16="http://schemas.microsoft.com/office/drawing/2014/main" id="{926117EF-8256-72C7-B035-61B03D9D3F32}"/>
              </a:ext>
            </a:extLst>
          </p:cNvPr>
          <p:cNvSpPr/>
          <p:nvPr/>
        </p:nvSpPr>
        <p:spPr>
          <a:xfrm>
            <a:off x="-1" y="0"/>
            <a:ext cx="10834541" cy="1099200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964321" y="4098045"/>
            <a:ext cx="2334439" cy="14617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7533691" y="4098045"/>
            <a:ext cx="2485831" cy="14617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9486996" y="2137735"/>
            <a:ext cx="2597337" cy="14617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 txBox="1"/>
          <p:nvPr/>
        </p:nvSpPr>
        <p:spPr>
          <a:xfrm>
            <a:off x="415600" y="155598"/>
            <a:ext cx="10281761" cy="1060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La Rete dell’energia elettrica italiana nel 2021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" name="Google Shape;171;p7"/>
          <p:cNvSpPr txBox="1"/>
          <p:nvPr/>
        </p:nvSpPr>
        <p:spPr>
          <a:xfrm>
            <a:off x="9464754" y="2276811"/>
            <a:ext cx="2653038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Nunito"/>
              </a:rPr>
              <a:t>36.789.000 punti di prelievo</a:t>
            </a:r>
          </a:p>
          <a:p>
            <a:pPr lvl="3"/>
            <a:r>
              <a:rPr lang="it-IT" i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Nunito"/>
              </a:rPr>
              <a:t>654.000 PMI</a:t>
            </a:r>
          </a:p>
          <a:p>
            <a:pPr lvl="3"/>
            <a:r>
              <a:rPr lang="it-IT" i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Nunito"/>
              </a:rPr>
              <a:t>36.135.000 Piccoli utenti</a:t>
            </a:r>
            <a:endParaRPr lang="it-IT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Nuni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Nunito"/>
              </a:rPr>
              <a:t>99,7% utenze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Nunito"/>
              </a:rPr>
              <a:t>51,5% consumi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2" name="Google Shape;172;p7"/>
          <p:cNvSpPr txBox="1"/>
          <p:nvPr/>
        </p:nvSpPr>
        <p:spPr>
          <a:xfrm>
            <a:off x="7533691" y="4396442"/>
            <a:ext cx="248583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106.000 punti di prelievo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i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Industria pesante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0,3% utenze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38,3% consumi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3" name="Google Shape;173;p7"/>
          <p:cNvSpPr txBox="1"/>
          <p:nvPr/>
        </p:nvSpPr>
        <p:spPr>
          <a:xfrm>
            <a:off x="964321" y="4495668"/>
            <a:ext cx="2334437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1.000 punti di prelievo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0,002% utenze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10,2% consumi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B83737C-B793-C4F4-D3E4-3EE2F9E99675}"/>
              </a:ext>
            </a:extLst>
          </p:cNvPr>
          <p:cNvSpPr txBox="1"/>
          <p:nvPr/>
        </p:nvSpPr>
        <p:spPr>
          <a:xfrm>
            <a:off x="2575936" y="2549703"/>
            <a:ext cx="1374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Trasmissione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F35EF09-C4F0-802A-0979-F364101F50B3}"/>
              </a:ext>
            </a:extLst>
          </p:cNvPr>
          <p:cNvSpPr txBox="1"/>
          <p:nvPr/>
        </p:nvSpPr>
        <p:spPr>
          <a:xfrm>
            <a:off x="5103543" y="2545989"/>
            <a:ext cx="138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Distribuzione</a:t>
            </a:r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AFA545D7-9FC3-8790-43D8-271B17E480B4}"/>
              </a:ext>
            </a:extLst>
          </p:cNvPr>
          <p:cNvCxnSpPr>
            <a:cxnSpLocks/>
          </p:cNvCxnSpPr>
          <p:nvPr/>
        </p:nvCxnSpPr>
        <p:spPr>
          <a:xfrm>
            <a:off x="3894329" y="1823919"/>
            <a:ext cx="0" cy="99639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7617362D-9346-3701-EE6E-B91C27A3B453}"/>
              </a:ext>
            </a:extLst>
          </p:cNvPr>
          <p:cNvCxnSpPr>
            <a:cxnSpLocks/>
          </p:cNvCxnSpPr>
          <p:nvPr/>
        </p:nvCxnSpPr>
        <p:spPr>
          <a:xfrm>
            <a:off x="5841245" y="1868523"/>
            <a:ext cx="0" cy="688617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CE5BB8E-FB39-E30B-70BC-73BC6FEE92C6}"/>
              </a:ext>
            </a:extLst>
          </p:cNvPr>
          <p:cNvSpPr txBox="1"/>
          <p:nvPr/>
        </p:nvSpPr>
        <p:spPr>
          <a:xfrm>
            <a:off x="4016991" y="1959167"/>
            <a:ext cx="160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Concessionario </a:t>
            </a:r>
          </a:p>
          <a:p>
            <a:pPr algn="ctr"/>
            <a:r>
              <a:rPr lang="it-IT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regionale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A083335-974D-AA0D-173E-0F7C9A1F6D74}"/>
              </a:ext>
            </a:extLst>
          </p:cNvPr>
          <p:cNvSpPr txBox="1"/>
          <p:nvPr/>
        </p:nvSpPr>
        <p:spPr>
          <a:xfrm>
            <a:off x="6379737" y="1970318"/>
            <a:ext cx="1236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Venditori vari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8D40A520-11DD-3DE2-54FC-D04DE97E2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536" y="406732"/>
            <a:ext cx="980590" cy="28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AB88006-A0A0-6C0A-CF65-0A28D75656CD}"/>
              </a:ext>
            </a:extLst>
          </p:cNvPr>
          <p:cNvSpPr txBox="1"/>
          <p:nvPr/>
        </p:nvSpPr>
        <p:spPr>
          <a:xfrm>
            <a:off x="8671856" y="6270628"/>
            <a:ext cx="3523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/>
              <a:t>Dati 2021</a:t>
            </a:r>
          </a:p>
          <a:p>
            <a:r>
              <a:rPr lang="it-IT" sz="1000" dirty="0"/>
              <a:t>Fonte: </a:t>
            </a:r>
            <a:r>
              <a:rPr lang="it-IT" sz="1000" b="1" dirty="0"/>
              <a:t>Terna </a:t>
            </a:r>
            <a:r>
              <a:rPr lang="it-IT" sz="1000" b="1" dirty="0" err="1"/>
              <a:t>SpA</a:t>
            </a:r>
            <a:r>
              <a:rPr lang="it-IT" sz="1000" b="1" dirty="0"/>
              <a:t> 2022</a:t>
            </a:r>
            <a:endParaRPr lang="it-IT" sz="800" b="1" dirty="0"/>
          </a:p>
          <a:p>
            <a:r>
              <a:rPr lang="it-IT" sz="800" dirty="0">
                <a:hlinkClick r:id="rId6"/>
              </a:rPr>
              <a:t>https://www.terna.it/it/sistema-elettrico/statistiche/pubblicazioni-statistiche</a:t>
            </a:r>
            <a:endParaRPr lang="it-IT" sz="800" dirty="0"/>
          </a:p>
        </p:txBody>
      </p:sp>
      <p:sp>
        <p:nvSpPr>
          <p:cNvPr id="28" name="Google Shape;246;p11">
            <a:extLst>
              <a:ext uri="{FF2B5EF4-FFF2-40B4-BE49-F238E27FC236}">
                <a16:creationId xmlns:a16="http://schemas.microsoft.com/office/drawing/2014/main" id="{9DE3C51F-3124-8089-D8D3-D7D7E694BDFA}"/>
              </a:ext>
            </a:extLst>
          </p:cNvPr>
          <p:cNvSpPr txBox="1"/>
          <p:nvPr/>
        </p:nvSpPr>
        <p:spPr>
          <a:xfrm>
            <a:off x="477882" y="6147422"/>
            <a:ext cx="7588432" cy="39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Nunito"/>
              </a:rPr>
              <a:t>In realtà l’autoconsumo collettivo c’è sempre stato!</a:t>
            </a:r>
            <a:endParaRPr sz="1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po 33">
            <a:extLst>
              <a:ext uri="{FF2B5EF4-FFF2-40B4-BE49-F238E27FC236}">
                <a16:creationId xmlns:a16="http://schemas.microsoft.com/office/drawing/2014/main" id="{EB74B7C1-61F3-5F75-886C-3AD6B3636062}"/>
              </a:ext>
            </a:extLst>
          </p:cNvPr>
          <p:cNvGrpSpPr/>
          <p:nvPr/>
        </p:nvGrpSpPr>
        <p:grpSpPr>
          <a:xfrm>
            <a:off x="2946552" y="2652115"/>
            <a:ext cx="1312333" cy="1491254"/>
            <a:chOff x="2946552" y="2585209"/>
            <a:chExt cx="1312333" cy="1491254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6552" y="2585209"/>
              <a:ext cx="1312333" cy="1312333"/>
            </a:xfrm>
            <a:prstGeom prst="rect">
              <a:avLst/>
            </a:prstGeom>
          </p:spPr>
        </p:pic>
        <p:sp>
          <p:nvSpPr>
            <p:cNvPr id="44" name="CasellaDiTesto 43"/>
            <p:cNvSpPr txBox="1"/>
            <p:nvPr/>
          </p:nvSpPr>
          <p:spPr>
            <a:xfrm>
              <a:off x="3126431" y="3814853"/>
              <a:ext cx="9220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INVERTER</a:t>
              </a:r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15" y="1144600"/>
            <a:ext cx="1957916" cy="1468437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1963567" y="1289563"/>
            <a:ext cx="20345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PANNELLI FOTOVOLTAICI</a:t>
            </a:r>
          </a:p>
        </p:txBody>
      </p: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F36A4363-577B-7332-CD19-ECEFC9F445E0}"/>
              </a:ext>
            </a:extLst>
          </p:cNvPr>
          <p:cNvGrpSpPr/>
          <p:nvPr/>
        </p:nvGrpSpPr>
        <p:grpSpPr>
          <a:xfrm>
            <a:off x="530028" y="3029927"/>
            <a:ext cx="1010213" cy="1227883"/>
            <a:chOff x="530028" y="2963021"/>
            <a:chExt cx="1010213" cy="1227883"/>
          </a:xfrm>
        </p:grpSpPr>
        <p:pic>
          <p:nvPicPr>
            <p:cNvPr id="32" name="Immagine 31" descr="Schermata 2020-11-13 alle 09.06.09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03" y="2963021"/>
              <a:ext cx="672865" cy="989986"/>
            </a:xfrm>
            <a:prstGeom prst="rect">
              <a:avLst/>
            </a:prstGeom>
          </p:spPr>
        </p:pic>
        <p:sp>
          <p:nvSpPr>
            <p:cNvPr id="22" name="CasellaDiTesto 21"/>
            <p:cNvSpPr txBox="1"/>
            <p:nvPr/>
          </p:nvSpPr>
          <p:spPr>
            <a:xfrm>
              <a:off x="530028" y="3929294"/>
              <a:ext cx="101021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ACCUMULO</a:t>
              </a:r>
            </a:p>
          </p:txBody>
        </p:sp>
      </p:grpSp>
      <p:sp>
        <p:nvSpPr>
          <p:cNvPr id="23" name="CasellaDiTesto 22"/>
          <p:cNvSpPr txBox="1"/>
          <p:nvPr/>
        </p:nvSpPr>
        <p:spPr>
          <a:xfrm>
            <a:off x="1483761" y="3174469"/>
            <a:ext cx="17652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CORRENTE CONTINUA</a:t>
            </a:r>
          </a:p>
        </p:txBody>
      </p:sp>
      <p:cxnSp>
        <p:nvCxnSpPr>
          <p:cNvPr id="17" name="Connettore 2 7"/>
          <p:cNvCxnSpPr/>
          <p:nvPr/>
        </p:nvCxnSpPr>
        <p:spPr>
          <a:xfrm>
            <a:off x="2099125" y="2255849"/>
            <a:ext cx="1160699" cy="879984"/>
          </a:xfrm>
          <a:prstGeom prst="bentConnector3">
            <a:avLst>
              <a:gd name="adj1" fmla="val 16263"/>
            </a:avLst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7"/>
          <p:cNvCxnSpPr>
            <a:cxnSpLocks/>
          </p:cNvCxnSpPr>
          <p:nvPr/>
        </p:nvCxnSpPr>
        <p:spPr>
          <a:xfrm>
            <a:off x="1349300" y="3445726"/>
            <a:ext cx="1865919" cy="4603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7"/>
          <p:cNvCxnSpPr>
            <a:cxnSpLocks/>
          </p:cNvCxnSpPr>
          <p:nvPr/>
        </p:nvCxnSpPr>
        <p:spPr>
          <a:xfrm>
            <a:off x="3964645" y="3329452"/>
            <a:ext cx="1289328" cy="0"/>
          </a:xfrm>
          <a:prstGeom prst="straightConnector1">
            <a:avLst/>
          </a:prstGeom>
          <a:ln>
            <a:solidFill>
              <a:srgbClr val="00B05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4140383" y="2908887"/>
            <a:ext cx="10246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CORRENTE </a:t>
            </a:r>
          </a:p>
          <a:p>
            <a:r>
              <a:rPr lang="it-IT" sz="11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ALTERNATA</a:t>
            </a:r>
          </a:p>
        </p:txBody>
      </p:sp>
      <p:cxnSp>
        <p:nvCxnSpPr>
          <p:cNvPr id="41" name="Connettore 2 7"/>
          <p:cNvCxnSpPr/>
          <p:nvPr/>
        </p:nvCxnSpPr>
        <p:spPr>
          <a:xfrm flipV="1">
            <a:off x="5704412" y="2843283"/>
            <a:ext cx="1345414" cy="412139"/>
          </a:xfrm>
          <a:prstGeom prst="bentConnector3">
            <a:avLst>
              <a:gd name="adj1" fmla="val 50787"/>
            </a:avLst>
          </a:prstGeom>
          <a:ln>
            <a:solidFill>
              <a:srgbClr val="00B05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7"/>
          <p:cNvCxnSpPr/>
          <p:nvPr/>
        </p:nvCxnSpPr>
        <p:spPr>
          <a:xfrm rot="16200000" flipH="1">
            <a:off x="5526336" y="3580604"/>
            <a:ext cx="1049366" cy="682628"/>
          </a:xfrm>
          <a:prstGeom prst="bentConnector3">
            <a:avLst>
              <a:gd name="adj1" fmla="val -427"/>
            </a:avLst>
          </a:prstGeom>
          <a:ln>
            <a:solidFill>
              <a:srgbClr val="00B05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7" name="Gruppo 206"/>
          <p:cNvGrpSpPr/>
          <p:nvPr/>
        </p:nvGrpSpPr>
        <p:grpSpPr>
          <a:xfrm>
            <a:off x="7059217" y="1288649"/>
            <a:ext cx="3589576" cy="2914552"/>
            <a:chOff x="5512091" y="218133"/>
            <a:chExt cx="3589576" cy="2914552"/>
          </a:xfrm>
        </p:grpSpPr>
        <p:pic>
          <p:nvPicPr>
            <p:cNvPr id="65" name="Immagine 6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57501" y="1871829"/>
              <a:ext cx="1260856" cy="1260856"/>
            </a:xfrm>
            <a:prstGeom prst="rect">
              <a:avLst/>
            </a:prstGeom>
          </p:spPr>
        </p:pic>
        <p:pic>
          <p:nvPicPr>
            <p:cNvPr id="62" name="Immagine 6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72903" y="419583"/>
              <a:ext cx="645587" cy="218558"/>
            </a:xfrm>
            <a:prstGeom prst="rect">
              <a:avLst/>
            </a:prstGeom>
          </p:spPr>
        </p:pic>
        <p:pic>
          <p:nvPicPr>
            <p:cNvPr id="60" name="Immagine 5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47825" y="337246"/>
              <a:ext cx="1534583" cy="1534583"/>
            </a:xfrm>
            <a:prstGeom prst="rect">
              <a:avLst/>
            </a:prstGeom>
          </p:spPr>
        </p:pic>
        <p:sp>
          <p:nvSpPr>
            <p:cNvPr id="56" name="CasellaDiTesto 55"/>
            <p:cNvSpPr txBox="1"/>
            <p:nvPr/>
          </p:nvSpPr>
          <p:spPr>
            <a:xfrm>
              <a:off x="6797850" y="1658822"/>
              <a:ext cx="19651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UTENZE E IMPIANTI </a:t>
              </a:r>
            </a:p>
            <a:p>
              <a:pPr algn="ctr"/>
              <a:r>
                <a:rPr lang="it-IT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ELETTRICI DOMESTICI</a:t>
              </a:r>
            </a:p>
          </p:txBody>
        </p:sp>
        <p:pic>
          <p:nvPicPr>
            <p:cNvPr id="57" name="Immagine 5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12091" y="1031512"/>
              <a:ext cx="783167" cy="783167"/>
            </a:xfrm>
            <a:prstGeom prst="rect">
              <a:avLst/>
            </a:prstGeom>
          </p:spPr>
        </p:pic>
        <p:pic>
          <p:nvPicPr>
            <p:cNvPr id="58" name="Immagine 5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14891" y="218133"/>
              <a:ext cx="719667" cy="719667"/>
            </a:xfrm>
            <a:prstGeom prst="rect">
              <a:avLst/>
            </a:prstGeom>
          </p:spPr>
        </p:pic>
        <p:pic>
          <p:nvPicPr>
            <p:cNvPr id="61" name="Immagine 6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14891" y="893933"/>
              <a:ext cx="1203599" cy="836501"/>
            </a:xfrm>
            <a:prstGeom prst="rect">
              <a:avLst/>
            </a:prstGeom>
          </p:spPr>
        </p:pic>
        <p:pic>
          <p:nvPicPr>
            <p:cNvPr id="63" name="Immagine 62" descr="Schermata 2020-11-13 alle 10.48.47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7037" y="1871829"/>
              <a:ext cx="516004" cy="867405"/>
            </a:xfrm>
            <a:prstGeom prst="rect">
              <a:avLst/>
            </a:prstGeom>
          </p:spPr>
        </p:pic>
        <p:pic>
          <p:nvPicPr>
            <p:cNvPr id="68" name="Immagine 6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68142" y="2073304"/>
              <a:ext cx="1049276" cy="1049276"/>
            </a:xfrm>
            <a:prstGeom prst="rect">
              <a:avLst/>
            </a:prstGeom>
          </p:spPr>
        </p:pic>
        <p:pic>
          <p:nvPicPr>
            <p:cNvPr id="76" name="Immagine 7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374446" y="796950"/>
              <a:ext cx="727221" cy="727221"/>
            </a:xfrm>
            <a:prstGeom prst="rect">
              <a:avLst/>
            </a:prstGeom>
          </p:spPr>
        </p:pic>
        <p:pic>
          <p:nvPicPr>
            <p:cNvPr id="77" name="Immagine 7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350255" y="328254"/>
              <a:ext cx="468696" cy="468696"/>
            </a:xfrm>
            <a:prstGeom prst="rect">
              <a:avLst/>
            </a:prstGeom>
          </p:spPr>
        </p:pic>
        <p:pic>
          <p:nvPicPr>
            <p:cNvPr id="79" name="Immagine 7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117397" y="2029694"/>
              <a:ext cx="783177" cy="923558"/>
            </a:xfrm>
            <a:prstGeom prst="rect">
              <a:avLst/>
            </a:prstGeom>
          </p:spPr>
        </p:pic>
      </p:grpSp>
      <p:cxnSp>
        <p:nvCxnSpPr>
          <p:cNvPr id="80" name="Connettore 2 7"/>
          <p:cNvCxnSpPr>
            <a:cxnSpLocks/>
          </p:cNvCxnSpPr>
          <p:nvPr/>
        </p:nvCxnSpPr>
        <p:spPr>
          <a:xfrm rot="16200000">
            <a:off x="6082970" y="3477015"/>
            <a:ext cx="1453614" cy="485557"/>
          </a:xfrm>
          <a:prstGeom prst="bentConnector2">
            <a:avLst/>
          </a:prstGeom>
          <a:ln>
            <a:solidFill>
              <a:srgbClr val="BC0704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5E69D7F7-EEE7-0601-F31A-8FC9B001B171}"/>
              </a:ext>
            </a:extLst>
          </p:cNvPr>
          <p:cNvGrpSpPr/>
          <p:nvPr/>
        </p:nvGrpSpPr>
        <p:grpSpPr>
          <a:xfrm>
            <a:off x="1348623" y="4621119"/>
            <a:ext cx="3316789" cy="2184964"/>
            <a:chOff x="1348623" y="4554213"/>
            <a:chExt cx="3316789" cy="2184964"/>
          </a:xfrm>
        </p:grpSpPr>
        <p:pic>
          <p:nvPicPr>
            <p:cNvPr id="93" name="Immagine 92" descr="Schermata 2020-11-13 alle 11.21.00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623" y="4554213"/>
              <a:ext cx="3316789" cy="2009974"/>
            </a:xfrm>
            <a:prstGeom prst="rect">
              <a:avLst/>
            </a:prstGeom>
          </p:spPr>
        </p:pic>
        <p:sp>
          <p:nvSpPr>
            <p:cNvPr id="142" name="CasellaDiTesto 141"/>
            <p:cNvSpPr txBox="1"/>
            <p:nvPr/>
          </p:nvSpPr>
          <p:spPr>
            <a:xfrm>
              <a:off x="1717901" y="6308290"/>
              <a:ext cx="20072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CABINA DI</a:t>
              </a:r>
            </a:p>
            <a:p>
              <a:pPr algn="ctr"/>
              <a:r>
                <a:rPr lang="it-IT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MEDIA/BASSA TENSIONE</a:t>
              </a:r>
            </a:p>
          </p:txBody>
        </p:sp>
      </p:grp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DBE45CF7-9AF0-B82D-5AD5-BDBAFEEF7D1D}"/>
              </a:ext>
            </a:extLst>
          </p:cNvPr>
          <p:cNvGrpSpPr/>
          <p:nvPr/>
        </p:nvGrpSpPr>
        <p:grpSpPr>
          <a:xfrm>
            <a:off x="4882390" y="3088923"/>
            <a:ext cx="1282723" cy="1193381"/>
            <a:chOff x="4860088" y="3022017"/>
            <a:chExt cx="1282723" cy="1193381"/>
          </a:xfrm>
        </p:grpSpPr>
        <p:pic>
          <p:nvPicPr>
            <p:cNvPr id="37" name="Immagine 36" descr="Schermata 2020-11-13 alle 10.02.12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094" y="3022017"/>
              <a:ext cx="501650" cy="597072"/>
            </a:xfrm>
            <a:prstGeom prst="rect">
              <a:avLst/>
            </a:prstGeom>
          </p:spPr>
        </p:pic>
        <p:sp>
          <p:nvSpPr>
            <p:cNvPr id="43" name="CasellaDiTesto 42"/>
            <p:cNvSpPr txBox="1"/>
            <p:nvPr/>
          </p:nvSpPr>
          <p:spPr>
            <a:xfrm>
              <a:off x="4860088" y="3655383"/>
              <a:ext cx="12827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CONTATORE DI</a:t>
              </a:r>
            </a:p>
            <a:p>
              <a:pPr algn="ctr"/>
              <a:r>
                <a:rPr lang="it-IT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PRODUZIONE</a:t>
              </a:r>
            </a:p>
          </p:txBody>
        </p:sp>
        <p:pic>
          <p:nvPicPr>
            <p:cNvPr id="203" name="Immagine 202" descr="Schermata 2020-11-13 alle 16.46.03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010" y="4037616"/>
              <a:ext cx="376767" cy="177782"/>
            </a:xfrm>
            <a:prstGeom prst="rect">
              <a:avLst/>
            </a:prstGeom>
          </p:spPr>
        </p:pic>
      </p:grp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D1C4FA5F-721B-ECDD-D698-527F88A736D0}"/>
              </a:ext>
            </a:extLst>
          </p:cNvPr>
          <p:cNvGrpSpPr/>
          <p:nvPr/>
        </p:nvGrpSpPr>
        <p:grpSpPr>
          <a:xfrm>
            <a:off x="4739349" y="5077695"/>
            <a:ext cx="2307908" cy="781386"/>
            <a:chOff x="4739349" y="5010789"/>
            <a:chExt cx="2307908" cy="781386"/>
          </a:xfrm>
        </p:grpSpPr>
        <p:sp>
          <p:nvSpPr>
            <p:cNvPr id="188" name="CasellaDiTesto 187"/>
            <p:cNvSpPr txBox="1"/>
            <p:nvPr/>
          </p:nvSpPr>
          <p:spPr>
            <a:xfrm>
              <a:off x="4739349" y="5530565"/>
              <a:ext cx="23079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b="1" dirty="0">
                  <a:solidFill>
                    <a:srgbClr val="BC070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CORRENTE ACQUISTATA</a:t>
              </a:r>
            </a:p>
          </p:txBody>
        </p:sp>
        <p:cxnSp>
          <p:nvCxnSpPr>
            <p:cNvPr id="64" name="Connettore 2 7">
              <a:extLst>
                <a:ext uri="{FF2B5EF4-FFF2-40B4-BE49-F238E27FC236}">
                  <a16:creationId xmlns:a16="http://schemas.microsoft.com/office/drawing/2014/main" id="{F4317D87-6802-DE33-7F8A-A031D17E20B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86283" y="4420014"/>
              <a:ext cx="452297" cy="1633848"/>
            </a:xfrm>
            <a:prstGeom prst="bentConnector2">
              <a:avLst/>
            </a:prstGeom>
            <a:ln>
              <a:solidFill>
                <a:srgbClr val="C00000"/>
              </a:solidFill>
              <a:headEnd type="stealth" w="lg" len="lg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EBCFAA0D-D863-19DC-69DF-F83FA4733702}"/>
              </a:ext>
            </a:extLst>
          </p:cNvPr>
          <p:cNvGrpSpPr/>
          <p:nvPr/>
        </p:nvGrpSpPr>
        <p:grpSpPr>
          <a:xfrm>
            <a:off x="4748164" y="5047373"/>
            <a:ext cx="2307908" cy="312463"/>
            <a:chOff x="4748164" y="4980467"/>
            <a:chExt cx="2307908" cy="312463"/>
          </a:xfrm>
        </p:grpSpPr>
        <p:cxnSp>
          <p:nvCxnSpPr>
            <p:cNvPr id="59" name="Connettore 2 7">
              <a:extLst>
                <a:ext uri="{FF2B5EF4-FFF2-40B4-BE49-F238E27FC236}">
                  <a16:creationId xmlns:a16="http://schemas.microsoft.com/office/drawing/2014/main" id="{2E1EEC3E-A0B6-1B5B-21B8-2FE61DDD754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87960" y="4407649"/>
              <a:ext cx="304443" cy="1466120"/>
            </a:xfrm>
            <a:prstGeom prst="bentConnector2">
              <a:avLst/>
            </a:prstGeom>
            <a:ln>
              <a:solidFill>
                <a:srgbClr val="00B05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CasellaDiTesto 80">
              <a:extLst>
                <a:ext uri="{FF2B5EF4-FFF2-40B4-BE49-F238E27FC236}">
                  <a16:creationId xmlns:a16="http://schemas.microsoft.com/office/drawing/2014/main" id="{B156E0AA-3AB8-F466-0E1A-1BD0A60EACF3}"/>
                </a:ext>
              </a:extLst>
            </p:cNvPr>
            <p:cNvSpPr txBox="1"/>
            <p:nvPr/>
          </p:nvSpPr>
          <p:spPr>
            <a:xfrm>
              <a:off x="4748164" y="4980467"/>
              <a:ext cx="23079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CORRENTE VENDUTA</a:t>
              </a:r>
            </a:p>
          </p:txBody>
        </p:sp>
      </p:grpSp>
      <p:cxnSp>
        <p:nvCxnSpPr>
          <p:cNvPr id="82" name="Connettore 2 7">
            <a:extLst>
              <a:ext uri="{FF2B5EF4-FFF2-40B4-BE49-F238E27FC236}">
                <a16:creationId xmlns:a16="http://schemas.microsoft.com/office/drawing/2014/main" id="{3E595266-F6C5-ADA1-68E2-236328605F63}"/>
              </a:ext>
            </a:extLst>
          </p:cNvPr>
          <p:cNvCxnSpPr>
            <a:cxnSpLocks/>
          </p:cNvCxnSpPr>
          <p:nvPr/>
        </p:nvCxnSpPr>
        <p:spPr>
          <a:xfrm rot="10800000">
            <a:off x="1367886" y="3676183"/>
            <a:ext cx="1865919" cy="4603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Google Shape;115;p2">
            <a:extLst>
              <a:ext uri="{FF2B5EF4-FFF2-40B4-BE49-F238E27FC236}">
                <a16:creationId xmlns:a16="http://schemas.microsoft.com/office/drawing/2014/main" id="{0ECA795C-4BD0-F3B9-8879-05AB92F613A1}"/>
              </a:ext>
            </a:extLst>
          </p:cNvPr>
          <p:cNvSpPr/>
          <p:nvPr/>
        </p:nvSpPr>
        <p:spPr>
          <a:xfrm>
            <a:off x="-1" y="12398"/>
            <a:ext cx="10835202" cy="1099200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D8DD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256;p11">
            <a:extLst>
              <a:ext uri="{FF2B5EF4-FFF2-40B4-BE49-F238E27FC236}">
                <a16:creationId xmlns:a16="http://schemas.microsoft.com/office/drawing/2014/main" id="{7A364811-486C-C506-788D-95544FE95DCA}"/>
              </a:ext>
            </a:extLst>
          </p:cNvPr>
          <p:cNvSpPr txBox="1"/>
          <p:nvPr/>
        </p:nvSpPr>
        <p:spPr>
          <a:xfrm>
            <a:off x="415600" y="119280"/>
            <a:ext cx="10281761" cy="812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dirty="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Autoconsumo individuale</a:t>
            </a:r>
            <a:endParaRPr sz="3200" dirty="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8729E7C2-8751-D04D-0CAF-C8C31FC3F706}"/>
              </a:ext>
            </a:extLst>
          </p:cNvPr>
          <p:cNvGrpSpPr/>
          <p:nvPr/>
        </p:nvGrpSpPr>
        <p:grpSpPr>
          <a:xfrm>
            <a:off x="6222775" y="4458322"/>
            <a:ext cx="1912280" cy="754117"/>
            <a:chOff x="6222775" y="4369114"/>
            <a:chExt cx="1912280" cy="754117"/>
          </a:xfrm>
        </p:grpSpPr>
        <p:pic>
          <p:nvPicPr>
            <p:cNvPr id="36" name="Immagine 35" descr="Schermata 2020-11-13 alle 10.02.12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2775" y="4369114"/>
              <a:ext cx="501650" cy="597072"/>
            </a:xfrm>
            <a:prstGeom prst="rect">
              <a:avLst/>
            </a:prstGeom>
          </p:spPr>
        </p:pic>
        <p:sp>
          <p:nvSpPr>
            <p:cNvPr id="55" name="CasellaDiTesto 54"/>
            <p:cNvSpPr txBox="1"/>
            <p:nvPr/>
          </p:nvSpPr>
          <p:spPr>
            <a:xfrm>
              <a:off x="6653559" y="4376961"/>
              <a:ext cx="1481496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CONTATORE</a:t>
              </a:r>
            </a:p>
            <a:p>
              <a:pPr algn="ctr"/>
              <a:r>
                <a:rPr lang="it-IT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 SCAMBIO</a:t>
              </a:r>
            </a:p>
            <a:p>
              <a:pPr algn="ctr"/>
              <a:r>
                <a:rPr lang="it-IT" sz="1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(BIDIREZIONALE)</a:t>
              </a:r>
            </a:p>
          </p:txBody>
        </p:sp>
        <p:pic>
          <p:nvPicPr>
            <p:cNvPr id="89" name="Immagine 88" descr="Schermata 2020-11-13 alle 16.46.03.png">
              <a:extLst>
                <a:ext uri="{FF2B5EF4-FFF2-40B4-BE49-F238E27FC236}">
                  <a16:creationId xmlns:a16="http://schemas.microsoft.com/office/drawing/2014/main" id="{515202BF-8554-1416-AC4F-34A0C34E9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017" y="4945449"/>
              <a:ext cx="376767" cy="177782"/>
            </a:xfrm>
            <a:prstGeom prst="rect">
              <a:avLst/>
            </a:prstGeom>
          </p:spPr>
        </p:pic>
      </p:grp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6117D414-A569-C494-29A0-897EE89ABB00}"/>
              </a:ext>
            </a:extLst>
          </p:cNvPr>
          <p:cNvGrpSpPr/>
          <p:nvPr/>
        </p:nvGrpSpPr>
        <p:grpSpPr>
          <a:xfrm>
            <a:off x="5724442" y="1112324"/>
            <a:ext cx="2561931" cy="1411033"/>
            <a:chOff x="5791348" y="1034267"/>
            <a:chExt cx="2561931" cy="1411033"/>
          </a:xfrm>
        </p:grpSpPr>
        <p:sp>
          <p:nvSpPr>
            <p:cNvPr id="48" name="Esplosione 2 47">
              <a:extLst>
                <a:ext uri="{FF2B5EF4-FFF2-40B4-BE49-F238E27FC236}">
                  <a16:creationId xmlns:a16="http://schemas.microsoft.com/office/drawing/2014/main" id="{A70E2CAB-04EB-EEE4-6B3F-0D7BA20BE5A4}"/>
                </a:ext>
              </a:extLst>
            </p:cNvPr>
            <p:cNvSpPr/>
            <p:nvPr/>
          </p:nvSpPr>
          <p:spPr>
            <a:xfrm>
              <a:off x="5791348" y="1034267"/>
              <a:ext cx="2561931" cy="1411033"/>
            </a:xfrm>
            <a:prstGeom prst="irregularSeal2">
              <a:avLst/>
            </a:prstGeom>
            <a:solidFill>
              <a:srgbClr val="FFFF00">
                <a:alpha val="26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5" name="CasellaDiTesto 94">
              <a:extLst>
                <a:ext uri="{FF2B5EF4-FFF2-40B4-BE49-F238E27FC236}">
                  <a16:creationId xmlns:a16="http://schemas.microsoft.com/office/drawing/2014/main" id="{CED9B01E-2DA6-1DAB-A5F5-F7BAA77EB690}"/>
                </a:ext>
              </a:extLst>
            </p:cNvPr>
            <p:cNvSpPr txBox="1"/>
            <p:nvPr/>
          </p:nvSpPr>
          <p:spPr>
            <a:xfrm>
              <a:off x="6185413" y="1508174"/>
              <a:ext cx="1630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b="1" dirty="0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AUTOCONSUMO</a:t>
              </a:r>
            </a:p>
            <a:p>
              <a:pPr algn="ctr"/>
              <a:r>
                <a:rPr lang="it-IT" b="1" dirty="0">
                  <a:solidFill>
                    <a:srgbClr val="00B0F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INDIVIDUALE</a:t>
              </a:r>
            </a:p>
          </p:txBody>
        </p:sp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B1326D98-56F1-D7AA-BF98-06440D2A5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536" y="406732"/>
            <a:ext cx="980590" cy="28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92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15;p2">
            <a:extLst>
              <a:ext uri="{FF2B5EF4-FFF2-40B4-BE49-F238E27FC236}">
                <a16:creationId xmlns:a16="http://schemas.microsoft.com/office/drawing/2014/main" id="{654FD078-FB3D-983B-361A-9864F67063B0}"/>
              </a:ext>
            </a:extLst>
          </p:cNvPr>
          <p:cNvSpPr/>
          <p:nvPr/>
        </p:nvSpPr>
        <p:spPr>
          <a:xfrm>
            <a:off x="-1" y="-5538"/>
            <a:ext cx="10835202" cy="1099200"/>
          </a:xfrm>
          <a:prstGeom prst="rect">
            <a:avLst/>
          </a:prstGeom>
          <a:solidFill>
            <a:srgbClr val="00B0F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D8DD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pic>
        <p:nvPicPr>
          <p:cNvPr id="245" name="Google Shape;245;p11" descr="Immagine 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471" y="1559866"/>
            <a:ext cx="9914502" cy="539609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1"/>
          <p:cNvSpPr txBox="1"/>
          <p:nvPr/>
        </p:nvSpPr>
        <p:spPr>
          <a:xfrm>
            <a:off x="9056579" y="3616790"/>
            <a:ext cx="26298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Nunito"/>
              </a:rPr>
              <a:t>12 kWh </a:t>
            </a:r>
            <a:r>
              <a:rPr lang="it-IT" sz="18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Nunito"/>
              </a:rPr>
              <a:t>Prodotti</a:t>
            </a:r>
            <a:r>
              <a:rPr lang="it-IT" sz="2800" b="1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Nunito"/>
              </a:rPr>
              <a:t> </a:t>
            </a:r>
            <a:endParaRPr sz="2800" b="1" dirty="0">
              <a:solidFill>
                <a:schemeClr val="accent5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Nunito"/>
            </a:endParaRPr>
          </a:p>
        </p:txBody>
      </p: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6CFD8C57-97D0-9C80-D89B-65E4650C0802}"/>
              </a:ext>
            </a:extLst>
          </p:cNvPr>
          <p:cNvGrpSpPr/>
          <p:nvPr/>
        </p:nvGrpSpPr>
        <p:grpSpPr>
          <a:xfrm>
            <a:off x="6595945" y="4759545"/>
            <a:ext cx="5867929" cy="2080737"/>
            <a:chOff x="6595945" y="4759545"/>
            <a:chExt cx="5867929" cy="2080737"/>
          </a:xfrm>
        </p:grpSpPr>
        <p:sp>
          <p:nvSpPr>
            <p:cNvPr id="248" name="Google Shape;248;p11"/>
            <p:cNvSpPr txBox="1"/>
            <p:nvPr/>
          </p:nvSpPr>
          <p:spPr>
            <a:xfrm>
              <a:off x="9566268" y="4759545"/>
              <a:ext cx="2897606" cy="1077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8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Nunito"/>
                </a:rPr>
                <a:t>3 kWh</a:t>
              </a:r>
              <a:endParaRPr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Nunito"/>
                </a:rPr>
                <a:t>Energia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b="1" dirty="0" err="1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Nunito"/>
                </a:rPr>
                <a:t>autoconsumata</a:t>
              </a:r>
              <a:endParaRPr sz="18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249" name="Google Shape;249;p11"/>
            <p:cNvSpPr txBox="1"/>
            <p:nvPr/>
          </p:nvSpPr>
          <p:spPr>
            <a:xfrm>
              <a:off x="6595945" y="5763104"/>
              <a:ext cx="2075834" cy="1077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800" b="1" dirty="0">
                  <a:solidFill>
                    <a:srgbClr val="2D8DD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Nunito"/>
                </a:rPr>
                <a:t>9 kWh</a:t>
              </a:r>
              <a:endParaRPr dirty="0">
                <a:solidFill>
                  <a:srgbClr val="2D8DD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b="1" dirty="0">
                  <a:solidFill>
                    <a:srgbClr val="2D8DD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Nunito"/>
                </a:rPr>
                <a:t>Energia prodotta in eccesso</a:t>
              </a:r>
              <a:endParaRPr dirty="0">
                <a:solidFill>
                  <a:srgbClr val="2D8DD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E2F7CEDA-9BF0-446C-D8ED-EBFEBDD84887}"/>
              </a:ext>
            </a:extLst>
          </p:cNvPr>
          <p:cNvGrpSpPr/>
          <p:nvPr/>
        </p:nvGrpSpPr>
        <p:grpSpPr>
          <a:xfrm>
            <a:off x="1903208" y="1248933"/>
            <a:ext cx="3665655" cy="2021544"/>
            <a:chOff x="1356799" y="780586"/>
            <a:chExt cx="3665655" cy="2021544"/>
          </a:xfrm>
        </p:grpSpPr>
        <p:sp>
          <p:nvSpPr>
            <p:cNvPr id="30" name="Esplosione 2 29">
              <a:extLst>
                <a:ext uri="{FF2B5EF4-FFF2-40B4-BE49-F238E27FC236}">
                  <a16:creationId xmlns:a16="http://schemas.microsoft.com/office/drawing/2014/main" id="{C7ED7DEC-6C79-A216-79FC-CE67F95BDB23}"/>
                </a:ext>
              </a:extLst>
            </p:cNvPr>
            <p:cNvSpPr/>
            <p:nvPr/>
          </p:nvSpPr>
          <p:spPr>
            <a:xfrm>
              <a:off x="1356799" y="780586"/>
              <a:ext cx="3665655" cy="2021544"/>
            </a:xfrm>
            <a:prstGeom prst="irregularSeal2">
              <a:avLst/>
            </a:prstGeom>
            <a:solidFill>
              <a:srgbClr val="FFFF00">
                <a:alpha val="26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3" name="Google Shape;253;p11"/>
            <p:cNvSpPr txBox="1"/>
            <p:nvPr/>
          </p:nvSpPr>
          <p:spPr>
            <a:xfrm>
              <a:off x="2473362" y="1258784"/>
              <a:ext cx="1726739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800" b="1" dirty="0">
                  <a:solidFill>
                    <a:srgbClr val="2D8DD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Nunito"/>
                </a:rPr>
                <a:t>9 kWh</a:t>
              </a:r>
              <a:endParaRPr dirty="0">
                <a:solidFill>
                  <a:srgbClr val="2D8DD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800" b="1" dirty="0">
                  <a:solidFill>
                    <a:srgbClr val="2D8DD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Nunito"/>
                </a:rPr>
                <a:t>Autoconsumo collettivo</a:t>
              </a:r>
              <a:endParaRPr sz="1800" dirty="0">
                <a:solidFill>
                  <a:srgbClr val="2D8DD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17" name="Google Shape;256;p11">
            <a:extLst>
              <a:ext uri="{FF2B5EF4-FFF2-40B4-BE49-F238E27FC236}">
                <a16:creationId xmlns:a16="http://schemas.microsoft.com/office/drawing/2014/main" id="{6004ABB1-F133-899D-B493-5CFB137219BC}"/>
              </a:ext>
            </a:extLst>
          </p:cNvPr>
          <p:cNvSpPr txBox="1"/>
          <p:nvPr/>
        </p:nvSpPr>
        <p:spPr>
          <a:xfrm>
            <a:off x="415600" y="99548"/>
            <a:ext cx="10281761" cy="812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Autoconsumo collettivo</a:t>
            </a:r>
            <a:endParaRPr sz="3200" dirty="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85033505-256D-37B3-104C-A03409AF2737}"/>
              </a:ext>
            </a:extLst>
          </p:cNvPr>
          <p:cNvGrpSpPr/>
          <p:nvPr/>
        </p:nvGrpSpPr>
        <p:grpSpPr>
          <a:xfrm>
            <a:off x="3707372" y="4001186"/>
            <a:ext cx="1455519" cy="1596730"/>
            <a:chOff x="3707372" y="4001186"/>
            <a:chExt cx="1455519" cy="1596730"/>
          </a:xfrm>
        </p:grpSpPr>
        <p:cxnSp>
          <p:nvCxnSpPr>
            <p:cNvPr id="21" name="Connettore 2 7">
              <a:extLst>
                <a:ext uri="{FF2B5EF4-FFF2-40B4-BE49-F238E27FC236}">
                  <a16:creationId xmlns:a16="http://schemas.microsoft.com/office/drawing/2014/main" id="{0021BC18-1BD7-E12E-0B71-A4317339BD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4884" y="4717753"/>
              <a:ext cx="1438007" cy="880163"/>
            </a:xfrm>
            <a:prstGeom prst="straightConnector1">
              <a:avLst/>
            </a:prstGeom>
            <a:ln>
              <a:solidFill>
                <a:srgbClr val="00B0F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2 7">
              <a:extLst>
                <a:ext uri="{FF2B5EF4-FFF2-40B4-BE49-F238E27FC236}">
                  <a16:creationId xmlns:a16="http://schemas.microsoft.com/office/drawing/2014/main" id="{C434F104-101C-CEC5-2D42-F1A5D73C5D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07372" y="4001186"/>
              <a:ext cx="1360038" cy="727718"/>
            </a:xfrm>
            <a:prstGeom prst="straightConnector1">
              <a:avLst/>
            </a:prstGeom>
            <a:ln>
              <a:solidFill>
                <a:srgbClr val="00B0F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830A4472-5231-BC1C-8379-B70914927CE2}"/>
              </a:ext>
            </a:extLst>
          </p:cNvPr>
          <p:cNvGrpSpPr/>
          <p:nvPr/>
        </p:nvGrpSpPr>
        <p:grpSpPr>
          <a:xfrm>
            <a:off x="3371157" y="3986843"/>
            <a:ext cx="1696253" cy="1003651"/>
            <a:chOff x="3371157" y="3986843"/>
            <a:chExt cx="1696253" cy="1003651"/>
          </a:xfrm>
        </p:grpSpPr>
        <p:sp>
          <p:nvSpPr>
            <p:cNvPr id="250" name="Google Shape;250;p11"/>
            <p:cNvSpPr txBox="1"/>
            <p:nvPr/>
          </p:nvSpPr>
          <p:spPr>
            <a:xfrm>
              <a:off x="3371157" y="4467314"/>
              <a:ext cx="1696253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8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Nunito"/>
                </a:rPr>
                <a:t>3 kWh</a:t>
              </a:r>
              <a:endParaRPr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44" name="Connettore 2 7">
              <a:extLst>
                <a:ext uri="{FF2B5EF4-FFF2-40B4-BE49-F238E27FC236}">
                  <a16:creationId xmlns:a16="http://schemas.microsoft.com/office/drawing/2014/main" id="{6A3076D0-29D9-0675-16B2-280236091D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89873" y="3986843"/>
              <a:ext cx="211404" cy="135362"/>
            </a:xfrm>
            <a:prstGeom prst="straightConnector1">
              <a:avLst/>
            </a:prstGeom>
            <a:ln>
              <a:solidFill>
                <a:srgbClr val="00B0F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8743C44C-3016-7A48-19C4-14EA31F6B12A}"/>
              </a:ext>
            </a:extLst>
          </p:cNvPr>
          <p:cNvGrpSpPr/>
          <p:nvPr/>
        </p:nvGrpSpPr>
        <p:grpSpPr>
          <a:xfrm>
            <a:off x="3736955" y="3572185"/>
            <a:ext cx="2693041" cy="523180"/>
            <a:chOff x="3736955" y="3572185"/>
            <a:chExt cx="2693041" cy="523180"/>
          </a:xfrm>
        </p:grpSpPr>
        <p:sp>
          <p:nvSpPr>
            <p:cNvPr id="251" name="Google Shape;251;p11"/>
            <p:cNvSpPr txBox="1"/>
            <p:nvPr/>
          </p:nvSpPr>
          <p:spPr>
            <a:xfrm>
              <a:off x="4927765" y="3572185"/>
              <a:ext cx="1502231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8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Nunito"/>
                </a:rPr>
                <a:t>4 kWh</a:t>
              </a:r>
              <a:endParaRPr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46" name="Connettore 2 7">
              <a:extLst>
                <a:ext uri="{FF2B5EF4-FFF2-40B4-BE49-F238E27FC236}">
                  <a16:creationId xmlns:a16="http://schemas.microsoft.com/office/drawing/2014/main" id="{7CFC5CBC-19A6-A152-27EF-663C5110B3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36955" y="3736605"/>
              <a:ext cx="388996" cy="229873"/>
            </a:xfrm>
            <a:prstGeom prst="straightConnector1">
              <a:avLst/>
            </a:prstGeom>
            <a:ln>
              <a:solidFill>
                <a:srgbClr val="00B0F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A79AC4CB-2406-1AB7-4F38-E77DDDE82397}"/>
              </a:ext>
            </a:extLst>
          </p:cNvPr>
          <p:cNvGrpSpPr/>
          <p:nvPr/>
        </p:nvGrpSpPr>
        <p:grpSpPr>
          <a:xfrm>
            <a:off x="5174722" y="3302808"/>
            <a:ext cx="1658225" cy="1423374"/>
            <a:chOff x="5174722" y="3302808"/>
            <a:chExt cx="1658225" cy="1423374"/>
          </a:xfrm>
        </p:grpSpPr>
        <p:cxnSp>
          <p:nvCxnSpPr>
            <p:cNvPr id="48" name="Connettore 2 7">
              <a:extLst>
                <a:ext uri="{FF2B5EF4-FFF2-40B4-BE49-F238E27FC236}">
                  <a16:creationId xmlns:a16="http://schemas.microsoft.com/office/drawing/2014/main" id="{DA17F696-3830-F28C-1AA3-EC64373197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74722" y="3713425"/>
              <a:ext cx="1658225" cy="1012757"/>
            </a:xfrm>
            <a:prstGeom prst="straightConnector1">
              <a:avLst/>
            </a:prstGeom>
            <a:ln>
              <a:solidFill>
                <a:srgbClr val="00B0F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2 7">
              <a:extLst>
                <a:ext uri="{FF2B5EF4-FFF2-40B4-BE49-F238E27FC236}">
                  <a16:creationId xmlns:a16="http://schemas.microsoft.com/office/drawing/2014/main" id="{A3026010-5508-1D32-6BEA-50A1E4A438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61675" y="3302808"/>
              <a:ext cx="855978" cy="413276"/>
            </a:xfrm>
            <a:prstGeom prst="straightConnector1">
              <a:avLst/>
            </a:prstGeom>
            <a:ln>
              <a:solidFill>
                <a:srgbClr val="00B0F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40AED123-C698-9B31-72C0-D49BDB69ADCF}"/>
              </a:ext>
            </a:extLst>
          </p:cNvPr>
          <p:cNvGrpSpPr/>
          <p:nvPr/>
        </p:nvGrpSpPr>
        <p:grpSpPr>
          <a:xfrm>
            <a:off x="5965828" y="2686794"/>
            <a:ext cx="2705951" cy="587480"/>
            <a:chOff x="5965828" y="2686794"/>
            <a:chExt cx="2705951" cy="587480"/>
          </a:xfrm>
        </p:grpSpPr>
        <p:sp>
          <p:nvSpPr>
            <p:cNvPr id="252" name="Google Shape;252;p11"/>
            <p:cNvSpPr txBox="1"/>
            <p:nvPr/>
          </p:nvSpPr>
          <p:spPr>
            <a:xfrm>
              <a:off x="7169547" y="2686794"/>
              <a:ext cx="1502232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800" b="1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Nunito"/>
                </a:rPr>
                <a:t>2 kWh</a:t>
              </a:r>
              <a:endParaRPr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52" name="Connettore 2 7">
              <a:extLst>
                <a:ext uri="{FF2B5EF4-FFF2-40B4-BE49-F238E27FC236}">
                  <a16:creationId xmlns:a16="http://schemas.microsoft.com/office/drawing/2014/main" id="{E0513BAA-C734-7012-A259-BE874F72FD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65828" y="3056884"/>
              <a:ext cx="370215" cy="217390"/>
            </a:xfrm>
            <a:prstGeom prst="straightConnector1">
              <a:avLst/>
            </a:prstGeom>
            <a:ln>
              <a:solidFill>
                <a:srgbClr val="00B0F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FC3DFD15-10BA-34D0-B304-93BAAB1AE889}"/>
              </a:ext>
            </a:extLst>
          </p:cNvPr>
          <p:cNvGrpSpPr/>
          <p:nvPr/>
        </p:nvGrpSpPr>
        <p:grpSpPr>
          <a:xfrm>
            <a:off x="3769488" y="4806176"/>
            <a:ext cx="3441437" cy="896627"/>
            <a:chOff x="3769488" y="4806176"/>
            <a:chExt cx="3441437" cy="896627"/>
          </a:xfrm>
        </p:grpSpPr>
        <p:cxnSp>
          <p:nvCxnSpPr>
            <p:cNvPr id="18" name="Connettore 2 7">
              <a:extLst>
                <a:ext uri="{FF2B5EF4-FFF2-40B4-BE49-F238E27FC236}">
                  <a16:creationId xmlns:a16="http://schemas.microsoft.com/office/drawing/2014/main" id="{BF64FCF3-6195-6201-6EF8-16D46A7A91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69488" y="4806176"/>
              <a:ext cx="1438687" cy="874325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2 7">
              <a:extLst>
                <a:ext uri="{FF2B5EF4-FFF2-40B4-BE49-F238E27FC236}">
                  <a16:creationId xmlns:a16="http://schemas.microsoft.com/office/drawing/2014/main" id="{EBDBDC44-8F2E-E97C-1FA4-8E24058564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08175" y="4827397"/>
              <a:ext cx="1692080" cy="875406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2 7">
              <a:extLst>
                <a:ext uri="{FF2B5EF4-FFF2-40B4-BE49-F238E27FC236}">
                  <a16:creationId xmlns:a16="http://schemas.microsoft.com/office/drawing/2014/main" id="{7D91BC60-19FE-FD64-E2C9-A65AD5893E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0255" y="5491069"/>
              <a:ext cx="310670" cy="207821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185A345D-FAAD-4319-B1B1-1707016406AF}"/>
              </a:ext>
            </a:extLst>
          </p:cNvPr>
          <p:cNvSpPr txBox="1"/>
          <p:nvPr/>
        </p:nvSpPr>
        <p:spPr>
          <a:xfrm>
            <a:off x="2380110" y="6102785"/>
            <a:ext cx="2007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CABINA DI</a:t>
            </a:r>
          </a:p>
          <a:p>
            <a:pPr algn="ctr"/>
            <a:r>
              <a:rPr lang="it-IT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MEDIA/BASSA TENSIONE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57DDDE5-432A-1DFE-F415-43CE98AB5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536" y="406732"/>
            <a:ext cx="980590" cy="28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17506</TotalTime>
  <Words>856</Words>
  <Application>Microsoft Office PowerPoint</Application>
  <PresentationFormat>Widescreen</PresentationFormat>
  <Paragraphs>154</Paragraphs>
  <Slides>13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2" baseType="lpstr">
      <vt:lpstr>Courier New</vt:lpstr>
      <vt:lpstr>Times Roman</vt:lpstr>
      <vt:lpstr>Times New Roman</vt:lpstr>
      <vt:lpstr>Calibri</vt:lpstr>
      <vt:lpstr>Wingdings</vt:lpstr>
      <vt:lpstr>Tahoma</vt:lpstr>
      <vt:lpstr>Impact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LEONARDO SETTI SETTI</dc:creator>
  <cp:lastModifiedBy>Nico Benetazzo</cp:lastModifiedBy>
  <cp:revision>15</cp:revision>
  <dcterms:created xsi:type="dcterms:W3CDTF">2022-09-10T13:47:09Z</dcterms:created>
  <dcterms:modified xsi:type="dcterms:W3CDTF">2023-10-27T17:14:13Z</dcterms:modified>
</cp:coreProperties>
</file>