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Poppins"/>
      <p:regular r:id="rId20"/>
      <p:bold r:id="rId21"/>
      <p:italic r:id="rId22"/>
      <p:boldItalic r:id="rId23"/>
    </p:embeddedFont>
    <p:embeddedFont>
      <p:font typeface="Poppins SemiBold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http://customooxmlschemas.google.com/">
      <go:slidesCustomData xmlns:go="http://customooxmlschemas.google.com/" r:id="rId28" roundtripDataSignature="AMtx7mjQalPMOyxbuq8+CJXmY++MEG/c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regular.fntdata"/><Relationship Id="rId22" Type="http://schemas.openxmlformats.org/officeDocument/2006/relationships/font" Target="fonts/Poppins-italic.fntdata"/><Relationship Id="rId21" Type="http://schemas.openxmlformats.org/officeDocument/2006/relationships/font" Target="fonts/Poppins-bold.fntdata"/><Relationship Id="rId24" Type="http://schemas.openxmlformats.org/officeDocument/2006/relationships/font" Target="fonts/PoppinsSemiBold-regular.fntdata"/><Relationship Id="rId23" Type="http://schemas.openxmlformats.org/officeDocument/2006/relationships/font" Target="fonts/Poppi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SemiBold-italic.fntdata"/><Relationship Id="rId25" Type="http://schemas.openxmlformats.org/officeDocument/2006/relationships/font" Target="fonts/PoppinsSemiBold-bold.fntdata"/><Relationship Id="rId28" Type="http://customschemas.google.com/relationships/presentationmetadata" Target="metadata"/><Relationship Id="rId27" Type="http://schemas.openxmlformats.org/officeDocument/2006/relationships/font" Target="fonts/Poppins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3ceec9ce12_0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23ceec9ce1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3ceec9ce12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23ceec9ce1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3ceec9ce12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23ceec9ce1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3ceec9ce12_0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23ceec9ce1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3ceec9ce12_0_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23ceec9ce12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3ceec9ce12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23ceec9ce1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8.jp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2.png"/><Relationship Id="rId5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7.jpg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7.jp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7.jpg"/><Relationship Id="rId5" Type="http://schemas.openxmlformats.org/officeDocument/2006/relationships/image" Target="../media/image2.png"/><Relationship Id="rId6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Relationship Id="rId4" Type="http://schemas.openxmlformats.org/officeDocument/2006/relationships/image" Target="../media/image2.png"/><Relationship Id="rId5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7.jp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7.jp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7.jp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2.png"/><Relationship Id="rId5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Relationship Id="rId4" Type="http://schemas.openxmlformats.org/officeDocument/2006/relationships/image" Target="../media/image2.png"/><Relationship Id="rId5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7.jp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7.jp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7.jp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06457"/>
            <a:ext cx="9144000" cy="4237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scoiattolo.org/wp-content/uploads/2023/02/solar-system-2939551_1920-1024x629.jpg" id="55" name="Google Shape;55;p1"/>
          <p:cNvPicPr preferRelativeResize="0"/>
          <p:nvPr/>
        </p:nvPicPr>
        <p:blipFill rotWithShape="1">
          <a:blip r:embed="rId4">
            <a:alphaModFix/>
          </a:blip>
          <a:srcRect b="0" l="0" r="0" t="15771"/>
          <a:stretch/>
        </p:blipFill>
        <p:spPr>
          <a:xfrm>
            <a:off x="572921" y="906457"/>
            <a:ext cx="8062195" cy="4171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coiattolo.org/wp-content/uploads/2016/09/logo-scoiattolo-1.png" id="56" name="Google Shape;5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9272" y="173893"/>
            <a:ext cx="2228850" cy="66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6">
            <a:alphaModFix/>
          </a:blip>
          <a:srcRect b="0" l="0" r="67892" t="0"/>
          <a:stretch/>
        </p:blipFill>
        <p:spPr>
          <a:xfrm>
            <a:off x="4085939" y="441232"/>
            <a:ext cx="835102" cy="354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RER CON LEGGE 15" id="58" name="Google Shape;58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36136" y="286737"/>
            <a:ext cx="2175128" cy="49360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/>
          <p:nvPr/>
        </p:nvSpPr>
        <p:spPr>
          <a:xfrm>
            <a:off x="572920" y="899167"/>
            <a:ext cx="80622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it-IT" sz="36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MONZUNO: </a:t>
            </a:r>
            <a:endParaRPr b="0" i="0" sz="3600" u="none" cap="none" strike="noStrike">
              <a:solidFill>
                <a:srgbClr val="E9862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it-IT" sz="36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l'energia sostenibile è in comune! </a:t>
            </a:r>
            <a:endParaRPr b="0" i="0" sz="3600" u="none" cap="none" strike="noStrike">
              <a:solidFill>
                <a:srgbClr val="E986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2503125" y="2123150"/>
            <a:ext cx="4201800" cy="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3400" lIns="64225" spcFirstLastPara="1" rIns="64225" wrap="square" tIns="33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8627"/>
              </a:buClr>
              <a:buSzPts val="2900"/>
              <a:buFont typeface="Times New Roman"/>
              <a:buNone/>
            </a:pPr>
            <a:r>
              <a:rPr b="1" lang="it-IT" sz="2000">
                <a:solidFill>
                  <a:schemeClr val="lt1"/>
                </a:solidFill>
              </a:rPr>
              <a:t>1° Tavolo di Negoziazione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2F2D"/>
              </a:buClr>
              <a:buSzPts val="1600"/>
              <a:buFont typeface="Times New Roman"/>
              <a:buNone/>
            </a:pPr>
            <a:r>
              <a:rPr b="1" lang="it-IT" sz="1500">
                <a:solidFill>
                  <a:schemeClr val="lt1"/>
                </a:solidFill>
              </a:rPr>
              <a:t>giovedì 4</a:t>
            </a:r>
            <a:r>
              <a:rPr b="1" i="0" lang="it-IT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it-IT" sz="1500">
                <a:solidFill>
                  <a:schemeClr val="lt1"/>
                </a:solidFill>
              </a:rPr>
              <a:t>maggio</a:t>
            </a:r>
            <a:r>
              <a:rPr b="1" i="0" lang="it-IT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2023</a:t>
            </a:r>
            <a:endParaRPr b="1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2F2D"/>
              </a:buClr>
              <a:buSzPts val="1200"/>
              <a:buFont typeface="Times New Roman"/>
              <a:buNone/>
            </a:pPr>
            <a:r>
              <a:rPr b="1" i="1" lang="it-IT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Sede Lo Scoiattolo,</a:t>
            </a:r>
            <a:r>
              <a:rPr b="1" i="1" lang="it-IT" sz="1500">
                <a:solidFill>
                  <a:schemeClr val="lt1"/>
                </a:solidFill>
              </a:rPr>
              <a:t> via Bignardi 13</a:t>
            </a:r>
            <a:endParaRPr b="1" i="1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23ceec9ce12_0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6460" y="267132"/>
            <a:ext cx="2136846" cy="459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coiattolo.org/wp-content/uploads/2016/09/logo-scoiattolo-1.png" id="151" name="Google Shape;151;g23ceec9ce12_0_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713" y="154249"/>
            <a:ext cx="1911778" cy="5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3ceec9ce12_0_65"/>
          <p:cNvSpPr/>
          <p:nvPr/>
        </p:nvSpPr>
        <p:spPr>
          <a:xfrm>
            <a:off x="457714" y="209366"/>
            <a:ext cx="826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t-IT" sz="12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MONZUNO: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t-IT" sz="12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l'energia sostenibile è in comune! </a:t>
            </a:r>
            <a:endParaRPr b="1" i="0" sz="1200" u="none" cap="none" strike="noStrike">
              <a:solidFill>
                <a:srgbClr val="E986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23ceec9ce12_0_65"/>
          <p:cNvSpPr/>
          <p:nvPr/>
        </p:nvSpPr>
        <p:spPr>
          <a:xfrm>
            <a:off x="457725" y="974229"/>
            <a:ext cx="826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it-IT" sz="2400">
                <a:solidFill>
                  <a:srgbClr val="E98627"/>
                </a:solidFill>
              </a:rPr>
              <a:t>MAPPATURA ATTORI DA COINVOLGERE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i="0" sz="1600" u="none" cap="none" strike="noStrike">
              <a:solidFill>
                <a:srgbClr val="E98627"/>
              </a:solidFill>
            </a:endParaRPr>
          </a:p>
        </p:txBody>
      </p:sp>
      <p:pic>
        <p:nvPicPr>
          <p:cNvPr id="154" name="Google Shape;154;g23ceec9ce12_0_65"/>
          <p:cNvPicPr preferRelativeResize="0"/>
          <p:nvPr/>
        </p:nvPicPr>
        <p:blipFill rotWithShape="1">
          <a:blip r:embed="rId5">
            <a:alphaModFix/>
          </a:blip>
          <a:srcRect b="0" l="3091" r="0" t="5891"/>
          <a:stretch/>
        </p:blipFill>
        <p:spPr>
          <a:xfrm>
            <a:off x="1858400" y="1460350"/>
            <a:ext cx="5364325" cy="3683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23ceec9ce12_0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06449"/>
            <a:ext cx="9144000" cy="423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3ceec9ce12_0_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6460" y="267132"/>
            <a:ext cx="2136846" cy="459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coiattolo.org/wp-content/uploads/2016/09/logo-scoiattolo-1.png" id="161" name="Google Shape;161;g23ceec9ce12_0_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713" y="154249"/>
            <a:ext cx="1911778" cy="5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3ceec9ce12_0_27"/>
          <p:cNvSpPr/>
          <p:nvPr/>
        </p:nvSpPr>
        <p:spPr>
          <a:xfrm>
            <a:off x="457714" y="209366"/>
            <a:ext cx="826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t-IT" sz="12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MONZUNO: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t-IT" sz="12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l'energia sostenibile è in comune! </a:t>
            </a:r>
            <a:endParaRPr b="1" i="0" sz="1200" u="none" cap="none" strike="noStrike">
              <a:solidFill>
                <a:srgbClr val="E986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23ceec9ce12_0_27"/>
          <p:cNvSpPr/>
          <p:nvPr/>
        </p:nvSpPr>
        <p:spPr>
          <a:xfrm>
            <a:off x="457725" y="1050429"/>
            <a:ext cx="826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it-IT" sz="2400">
                <a:solidFill>
                  <a:srgbClr val="E98627"/>
                </a:solidFill>
              </a:rPr>
              <a:t>PIANO DI COMUNICAZIONE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i="0" sz="1600" u="none" cap="none" strike="noStrike">
              <a:solidFill>
                <a:srgbClr val="E98627"/>
              </a:solidFill>
            </a:endParaRPr>
          </a:p>
        </p:txBody>
      </p:sp>
      <p:sp>
        <p:nvSpPr>
          <p:cNvPr id="164" name="Google Shape;164;g23ceec9ce12_0_27"/>
          <p:cNvSpPr/>
          <p:nvPr/>
        </p:nvSpPr>
        <p:spPr>
          <a:xfrm>
            <a:off x="620225" y="2083025"/>
            <a:ext cx="8102400" cy="25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rgbClr val="5A2F2D"/>
              </a:buClr>
              <a:buSzPts val="1300"/>
              <a:buFont typeface="Arial"/>
              <a:buNone/>
            </a:pPr>
            <a: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Il piano di comunicazione basato su</a:t>
            </a:r>
            <a:r>
              <a:rPr lang="it-IT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tre diverse campagne informative</a:t>
            </a:r>
            <a: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b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-"/>
            </a:pPr>
            <a:r>
              <a:rPr b="1"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INIZIO</a:t>
            </a:r>
            <a: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informa sull’apertura del percorso, chiarisce contenuti della partecipazione, chiama a partecipare stakeholder ed abitanti.</a:t>
            </a:r>
            <a:b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-"/>
            </a:pPr>
            <a:r>
              <a:rPr b="1"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DURANTE</a:t>
            </a:r>
            <a: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garantisce le informazioni per stare nel processo, informa sull’andamento e mantiene viva l’attenzione e la motivazione. </a:t>
            </a:r>
            <a:b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-"/>
            </a:pPr>
            <a:r>
              <a:rPr b="1"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DOPO</a:t>
            </a:r>
            <a: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comunica e rendiconta gli esiti del processo, gratifica la partecipazione, monitora l’implementazione delle decisioni.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23ceec9ce12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06449"/>
            <a:ext cx="9144000" cy="423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3ceec9ce12_0_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6460" y="267132"/>
            <a:ext cx="2136846" cy="459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coiattolo.org/wp-content/uploads/2016/09/logo-scoiattolo-1.png" id="171" name="Google Shape;171;g23ceec9ce12_0_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713" y="154249"/>
            <a:ext cx="1911778" cy="5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23ceec9ce12_0_40"/>
          <p:cNvSpPr/>
          <p:nvPr/>
        </p:nvSpPr>
        <p:spPr>
          <a:xfrm>
            <a:off x="457714" y="209366"/>
            <a:ext cx="826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t-IT" sz="12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MONZUNO: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t-IT" sz="12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l'energia sostenibile è in comune! </a:t>
            </a:r>
            <a:endParaRPr b="1" i="0" sz="1200" u="none" cap="none" strike="noStrike">
              <a:solidFill>
                <a:srgbClr val="E986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23ceec9ce12_0_40"/>
          <p:cNvSpPr/>
          <p:nvPr/>
        </p:nvSpPr>
        <p:spPr>
          <a:xfrm>
            <a:off x="457725" y="1126629"/>
            <a:ext cx="826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it-IT" sz="2400">
                <a:solidFill>
                  <a:srgbClr val="E98627"/>
                </a:solidFill>
              </a:rPr>
              <a:t>PIANO DI COMUNICAZIONE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i="0" sz="1600" u="none" cap="none" strike="noStrike">
              <a:solidFill>
                <a:srgbClr val="E98627"/>
              </a:solidFill>
            </a:endParaRPr>
          </a:p>
        </p:txBody>
      </p:sp>
      <p:sp>
        <p:nvSpPr>
          <p:cNvPr id="174" name="Google Shape;174;g23ceec9ce12_0_40"/>
          <p:cNvSpPr/>
          <p:nvPr/>
        </p:nvSpPr>
        <p:spPr>
          <a:xfrm>
            <a:off x="620225" y="1662475"/>
            <a:ext cx="81024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L’accessibilità al percorso, alle informazioni e alla documentazione sarà garantita attraverso i seguenti strumenti:</a:t>
            </a:r>
            <a:b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1. Identità visiva: </a:t>
            </a:r>
            <a: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Logo del progetto ed immagine coordinata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2. Spazio web, pagina sui social e mail dedicata 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 M</a:t>
            </a:r>
            <a:r>
              <a:rPr b="1"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ateriale cartaceo:</a:t>
            </a:r>
            <a: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Cartolina fronte e retro da distribuire in tutti gli spazi comunali, nelle scuole e nei locali pubblici con: </a:t>
            </a:r>
            <a:b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consigli sul risparmio energetico da tenere in casa</a:t>
            </a:r>
            <a:b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descrizione del percorso e calendario degli incontri previsti dal percorso 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4. Mailing list:</a:t>
            </a:r>
            <a: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Avanzamenti progetto, promemoria appuntamenti e segnalazioni via mail e Whatsapp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6. Videoclip:</a:t>
            </a:r>
            <a: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brevi “pillole” video informative sulle CER da diffondere sui canali digitali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7. Questionari: </a:t>
            </a:r>
            <a: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due questionari uno in apertura del percorso ed uno in chiusura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8. Strumenti per la facilitazione a distanza</a:t>
            </a:r>
            <a: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utilizzo di piattaforme digitali (Microsoft Teams)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50" y="906449"/>
            <a:ext cx="9144000" cy="423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6460" y="298936"/>
            <a:ext cx="2136846" cy="459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coiattolo.org/wp-content/uploads/2016/09/logo-scoiattolo-1.png" id="181" name="Google Shape;18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713" y="186053"/>
            <a:ext cx="1911778" cy="5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3"/>
          <p:cNvSpPr/>
          <p:nvPr/>
        </p:nvSpPr>
        <p:spPr>
          <a:xfrm>
            <a:off x="457714" y="241170"/>
            <a:ext cx="82648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t-IT" sz="12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MONZUNO: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t-IT" sz="12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l'energia sostenibile è in comune! </a:t>
            </a:r>
            <a:endParaRPr b="1" i="0" sz="1200" u="none" cap="none" strike="noStrike">
              <a:solidFill>
                <a:srgbClr val="E986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8425" y="1585323"/>
            <a:ext cx="3382951" cy="33758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3"/>
          <p:cNvSpPr/>
          <p:nvPr/>
        </p:nvSpPr>
        <p:spPr>
          <a:xfrm>
            <a:off x="4496432" y="2236973"/>
            <a:ext cx="29289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2F2D"/>
              </a:buClr>
              <a:buSzPts val="2000"/>
              <a:buFont typeface="Times New Roman"/>
              <a:buNone/>
            </a:pPr>
            <a:r>
              <a:rPr lang="it-IT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r>
              <a:rPr b="0" i="0" lang="it-IT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agina web dedicata</a:t>
            </a:r>
            <a:endParaRPr b="0" i="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2F2D"/>
              </a:buClr>
              <a:buSzPts val="2000"/>
              <a:buFont typeface="Times New Roman"/>
              <a:buNone/>
            </a:pPr>
            <a:r>
              <a:rPr b="0" i="0" lang="it-IT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interna al sito</a:t>
            </a:r>
            <a:endParaRPr b="0" i="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2F2D"/>
              </a:buClr>
              <a:buSzPts val="2000"/>
              <a:buFont typeface="Times New Roman"/>
              <a:buNone/>
            </a:pPr>
            <a:r>
              <a:rPr b="0" i="0" lang="it-IT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dello Scoiattolo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2F2D"/>
              </a:buClr>
              <a:buSzPts val="2000"/>
              <a:buFont typeface="Times New Roman"/>
              <a:buNone/>
            </a:pPr>
            <a:r>
              <a:t/>
            </a:r>
            <a:endParaRPr b="0" i="0" sz="1500" u="none" cap="none" strike="noStrike">
              <a:solidFill>
                <a:srgbClr val="5A2F2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" name="Google Shape;185;p13"/>
          <p:cNvSpPr/>
          <p:nvPr/>
        </p:nvSpPr>
        <p:spPr>
          <a:xfrm rot="-8679875">
            <a:off x="3999563" y="2164609"/>
            <a:ext cx="652014" cy="30923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986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3"/>
          <p:cNvSpPr/>
          <p:nvPr/>
        </p:nvSpPr>
        <p:spPr>
          <a:xfrm>
            <a:off x="4197548" y="3901000"/>
            <a:ext cx="388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-IT" sz="18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partecipazione@scoiattolo.org</a:t>
            </a:r>
            <a:endParaRPr b="0" i="0" sz="1400" u="none" cap="none" strike="noStrike">
              <a:solidFill>
                <a:srgbClr val="E986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3"/>
          <p:cNvSpPr/>
          <p:nvPr/>
        </p:nvSpPr>
        <p:spPr>
          <a:xfrm>
            <a:off x="4673344" y="3662496"/>
            <a:ext cx="29289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2F2D"/>
              </a:buClr>
              <a:buSzPts val="2000"/>
              <a:buFont typeface="Times New Roman"/>
              <a:buNone/>
            </a:pPr>
            <a:r>
              <a:rPr b="0" i="0" lang="it-IT" sz="1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mail dedicata: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2F2D"/>
              </a:buClr>
              <a:buSzPts val="2000"/>
              <a:buFont typeface="Times New Roman"/>
              <a:buNone/>
            </a:pPr>
            <a:r>
              <a:t/>
            </a:r>
            <a:endParaRPr b="0" i="0" sz="1500" u="none" cap="none" strike="noStrike">
              <a:solidFill>
                <a:srgbClr val="5A2F2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8" name="Google Shape;188;p13"/>
          <p:cNvSpPr/>
          <p:nvPr/>
        </p:nvSpPr>
        <p:spPr>
          <a:xfrm>
            <a:off x="4851576" y="2858275"/>
            <a:ext cx="23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-IT" sz="18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www.scoiattolo.org</a:t>
            </a:r>
            <a:endParaRPr b="1" i="0" sz="1800" u="none" cap="none" strike="noStrike">
              <a:solidFill>
                <a:srgbClr val="E986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3"/>
          <p:cNvSpPr/>
          <p:nvPr/>
        </p:nvSpPr>
        <p:spPr>
          <a:xfrm>
            <a:off x="457725" y="1050429"/>
            <a:ext cx="826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it-IT" sz="2400">
                <a:solidFill>
                  <a:srgbClr val="E98627"/>
                </a:solidFill>
              </a:rPr>
              <a:t>PIANO DI COMUNICAZIONE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i="0" sz="1600" u="none" cap="none" strike="noStrike">
              <a:solidFill>
                <a:srgbClr val="E98627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g23ceec9ce12_0_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6460" y="267132"/>
            <a:ext cx="2136846" cy="459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coiattolo.org/wp-content/uploads/2016/09/logo-scoiattolo-1.png" id="195" name="Google Shape;195;g23ceec9ce12_0_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713" y="154249"/>
            <a:ext cx="1911778" cy="5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3ceec9ce12_0_55"/>
          <p:cNvSpPr/>
          <p:nvPr/>
        </p:nvSpPr>
        <p:spPr>
          <a:xfrm>
            <a:off x="457714" y="209366"/>
            <a:ext cx="826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t-IT" sz="12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MONZUNO: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t-IT" sz="12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l'energia sostenibile è in comune! </a:t>
            </a:r>
            <a:endParaRPr b="1" i="0" sz="1200" u="none" cap="none" strike="noStrike">
              <a:solidFill>
                <a:srgbClr val="E986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23ceec9ce12_0_55"/>
          <p:cNvSpPr/>
          <p:nvPr/>
        </p:nvSpPr>
        <p:spPr>
          <a:xfrm>
            <a:off x="439500" y="785879"/>
            <a:ext cx="826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it-IT" sz="2400">
                <a:solidFill>
                  <a:srgbClr val="E98627"/>
                </a:solidFill>
              </a:rPr>
              <a:t>PROSSIMI APPUNTAMENTI ED ATTIVITÀ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i="0" sz="1600" u="none" cap="none" strike="noStrike">
              <a:solidFill>
                <a:srgbClr val="E98627"/>
              </a:solidFill>
            </a:endParaRPr>
          </a:p>
        </p:txBody>
      </p:sp>
      <p:pic>
        <p:nvPicPr>
          <p:cNvPr id="198" name="Google Shape;198;g23ceec9ce12_0_55"/>
          <p:cNvPicPr preferRelativeResize="0"/>
          <p:nvPr/>
        </p:nvPicPr>
        <p:blipFill rotWithShape="1">
          <a:blip r:embed="rId5">
            <a:alphaModFix/>
          </a:blip>
          <a:srcRect b="10078" l="0" r="26905" t="3333"/>
          <a:stretch/>
        </p:blipFill>
        <p:spPr>
          <a:xfrm>
            <a:off x="1972200" y="1190725"/>
            <a:ext cx="4610400" cy="3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70059"/>
            <a:ext cx="9144000" cy="417344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"/>
          <p:cNvSpPr txBox="1"/>
          <p:nvPr>
            <p:ph type="ctrTitle"/>
          </p:nvPr>
        </p:nvSpPr>
        <p:spPr>
          <a:xfrm>
            <a:off x="278608" y="1371025"/>
            <a:ext cx="8520600" cy="34792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485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22"/>
              <a:buNone/>
            </a:pPr>
            <a:r>
              <a:rPr b="1" lang="it-IT" sz="2400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SCALETTA</a:t>
            </a:r>
            <a:br>
              <a:rPr lang="it-IT" sz="1400"/>
            </a:br>
            <a:br>
              <a:rPr lang="it-IT" sz="1400">
                <a:solidFill>
                  <a:srgbClr val="5A2F2D"/>
                </a:solidFill>
              </a:rPr>
            </a:br>
            <a:r>
              <a:rPr lang="it-IT" sz="1400">
                <a:latin typeface="Poppins"/>
                <a:ea typeface="Poppins"/>
                <a:cs typeface="Poppins"/>
                <a:sym typeface="Poppins"/>
              </a:rPr>
              <a:t>20.</a:t>
            </a:r>
            <a:r>
              <a:rPr lang="it-IT" sz="1400">
                <a:latin typeface="Poppins"/>
                <a:ea typeface="Poppins"/>
                <a:cs typeface="Poppins"/>
                <a:sym typeface="Poppins"/>
              </a:rPr>
              <a:t>30 Accoglienza e introduzione</a:t>
            </a:r>
            <a:br>
              <a:rPr lang="it-IT" sz="1400">
                <a:latin typeface="Poppins"/>
                <a:ea typeface="Poppins"/>
                <a:cs typeface="Poppins"/>
                <a:sym typeface="Poppins"/>
              </a:rPr>
            </a:br>
            <a:br>
              <a:rPr lang="it-IT" sz="1400">
                <a:latin typeface="Poppins"/>
                <a:ea typeface="Poppins"/>
                <a:cs typeface="Poppins"/>
                <a:sym typeface="Poppins"/>
              </a:rPr>
            </a:br>
            <a:r>
              <a:rPr lang="it-IT" sz="1400">
                <a:latin typeface="Poppins"/>
                <a:ea typeface="Poppins"/>
                <a:cs typeface="Poppins"/>
                <a:sym typeface="Poppins"/>
              </a:rPr>
              <a:t>20.40 Presentazione Percorso Partecipativo</a:t>
            </a:r>
            <a:endParaRPr sz="1400">
              <a:latin typeface="Poppins"/>
              <a:ea typeface="Poppins"/>
              <a:cs typeface="Poppins"/>
              <a:sym typeface="Poppins"/>
            </a:endParaRPr>
          </a:p>
          <a:p>
            <a:pPr indent="0" lvl="0" marL="1485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22"/>
              <a:buNone/>
            </a:pPr>
            <a:br>
              <a:rPr lang="it-IT" sz="1400">
                <a:latin typeface="Poppins"/>
                <a:ea typeface="Poppins"/>
                <a:cs typeface="Poppins"/>
                <a:sym typeface="Poppins"/>
              </a:rPr>
            </a:br>
            <a:r>
              <a:rPr lang="it-IT" sz="1400">
                <a:latin typeface="Poppins"/>
                <a:ea typeface="Poppins"/>
                <a:cs typeface="Poppins"/>
                <a:sym typeface="Poppins"/>
              </a:rPr>
              <a:t>21.00 Tavolo di Negoziazione</a:t>
            </a:r>
            <a:br>
              <a:rPr lang="it-IT" sz="1400">
                <a:latin typeface="Poppins"/>
                <a:ea typeface="Poppins"/>
                <a:cs typeface="Poppins"/>
                <a:sym typeface="Poppins"/>
              </a:rPr>
            </a:br>
            <a:br>
              <a:rPr lang="it-IT" sz="1400">
                <a:latin typeface="Poppins"/>
                <a:ea typeface="Poppins"/>
                <a:cs typeface="Poppins"/>
                <a:sym typeface="Poppins"/>
              </a:rPr>
            </a:br>
            <a:r>
              <a:rPr lang="it-IT" sz="1400">
                <a:latin typeface="Poppins"/>
                <a:ea typeface="Poppins"/>
                <a:cs typeface="Poppins"/>
                <a:sym typeface="Poppins"/>
              </a:rPr>
              <a:t>21.10 Mappatura attori</a:t>
            </a:r>
            <a:br>
              <a:rPr lang="it-IT" sz="1400">
                <a:latin typeface="Poppins"/>
                <a:ea typeface="Poppins"/>
                <a:cs typeface="Poppins"/>
                <a:sym typeface="Poppins"/>
              </a:rPr>
            </a:br>
            <a:br>
              <a:rPr lang="it-IT" sz="1400">
                <a:latin typeface="Poppins"/>
                <a:ea typeface="Poppins"/>
                <a:cs typeface="Poppins"/>
                <a:sym typeface="Poppins"/>
              </a:rPr>
            </a:br>
            <a:r>
              <a:rPr lang="it-IT" sz="1400">
                <a:latin typeface="Poppins"/>
                <a:ea typeface="Poppins"/>
                <a:cs typeface="Poppins"/>
                <a:sym typeface="Poppins"/>
              </a:rPr>
              <a:t>21.30 Piano di comunicazione</a:t>
            </a:r>
            <a:br>
              <a:rPr lang="it-IT" sz="1400">
                <a:latin typeface="Poppins"/>
                <a:ea typeface="Poppins"/>
                <a:cs typeface="Poppins"/>
                <a:sym typeface="Poppins"/>
              </a:rPr>
            </a:br>
            <a:br>
              <a:rPr lang="it-IT" sz="1400">
                <a:latin typeface="Poppins"/>
                <a:ea typeface="Poppins"/>
                <a:cs typeface="Poppins"/>
                <a:sym typeface="Poppins"/>
              </a:rPr>
            </a:br>
            <a:r>
              <a:rPr lang="it-IT" sz="1400">
                <a:latin typeface="Poppins"/>
                <a:ea typeface="Poppins"/>
                <a:cs typeface="Poppins"/>
                <a:sym typeface="Poppins"/>
              </a:rPr>
              <a:t>21.45  Prossimi appuntamenti e conclusioni</a:t>
            </a:r>
            <a:endParaRPr sz="14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7" name="Google Shape;67;p3"/>
          <p:cNvPicPr preferRelativeResize="0"/>
          <p:nvPr/>
        </p:nvPicPr>
        <p:blipFill rotWithShape="1">
          <a:blip r:embed="rId4">
            <a:alphaModFix/>
          </a:blip>
          <a:srcRect b="0" l="0" r="67892" t="0"/>
          <a:stretch/>
        </p:blipFill>
        <p:spPr>
          <a:xfrm>
            <a:off x="3907408" y="460736"/>
            <a:ext cx="835102" cy="35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46460" y="370495"/>
            <a:ext cx="2136846" cy="459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coiattolo.org/wp-content/uploads/2016/09/logo-scoiattolo-1.png" id="69" name="Google Shape;6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713" y="257612"/>
            <a:ext cx="1911778" cy="5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06449"/>
            <a:ext cx="9144000" cy="423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4"/>
          <p:cNvPicPr preferRelativeResize="0"/>
          <p:nvPr/>
        </p:nvPicPr>
        <p:blipFill rotWithShape="1">
          <a:blip r:embed="rId4">
            <a:alphaModFix/>
          </a:blip>
          <a:srcRect b="0" l="0" r="67892" t="0"/>
          <a:stretch/>
        </p:blipFill>
        <p:spPr>
          <a:xfrm>
            <a:off x="3907408" y="460736"/>
            <a:ext cx="835102" cy="35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46460" y="370495"/>
            <a:ext cx="2136846" cy="459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coiattolo.org/wp-content/uploads/2016/09/logo-scoiattolo-1.png" id="77" name="Google Shape;7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713" y="257612"/>
            <a:ext cx="1911778" cy="5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4"/>
          <p:cNvSpPr/>
          <p:nvPr/>
        </p:nvSpPr>
        <p:spPr>
          <a:xfrm>
            <a:off x="572920" y="946873"/>
            <a:ext cx="806219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it-IT" sz="35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MONZUNO:</a:t>
            </a:r>
            <a:r>
              <a:rPr b="1" i="0" lang="it-IT" sz="40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it-IT" sz="30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l'energia sostenibile è in comune!</a:t>
            </a:r>
            <a:r>
              <a:rPr b="1" i="0" lang="it-IT" sz="40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4000" u="none" cap="none" strike="noStrike">
              <a:solidFill>
                <a:srgbClr val="E986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1582424" y="2219800"/>
            <a:ext cx="5745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0" lang="it-IT" sz="1700" u="none" cap="none" strike="noStrike">
                <a:solidFill>
                  <a:schemeClr val="dk1"/>
                </a:solidFill>
              </a:rPr>
              <a:t>Percorso partecipativo  ai sensi della L.R. 15/2018</a:t>
            </a:r>
            <a:endParaRPr i="0" sz="1400" u="none" cap="none" strike="noStrike">
              <a:solidFill>
                <a:schemeClr val="dk1"/>
              </a:solidFill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667910" y="3588766"/>
            <a:ext cx="8046720" cy="1208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it-IT" sz="1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 porre le basi di una </a:t>
            </a:r>
            <a:r>
              <a:rPr b="0" i="0" lang="it-IT" sz="15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Comunità Energetica Rinnovabile </a:t>
            </a:r>
            <a:r>
              <a:rPr b="0" i="0" lang="it-IT" sz="1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(CER) </a:t>
            </a:r>
            <a:endParaRPr b="0" i="0" sz="15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it-IT" sz="1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nel territorio di Monzuno e nei comuni vicini più prossimi, in base ad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it-IT" sz="1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 programma di </a:t>
            </a:r>
            <a:r>
              <a:rPr b="0" i="0" lang="it-IT" sz="15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attività partecipative accessibili ed inclusive</a:t>
            </a:r>
            <a:r>
              <a:rPr b="0" i="0" lang="it-IT" sz="1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it-IT" sz="1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 particolare nell’ambito della parità di genere e dei giovani</a:t>
            </a:r>
            <a:endParaRPr b="0" i="0" sz="15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" name="Google Shape;81;p4"/>
          <p:cNvSpPr/>
          <p:nvPr/>
        </p:nvSpPr>
        <p:spPr>
          <a:xfrm rot="5400000">
            <a:off x="3918022" y="2689993"/>
            <a:ext cx="866371" cy="78260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986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06449"/>
            <a:ext cx="9144000" cy="423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6460" y="370495"/>
            <a:ext cx="2136846" cy="459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coiattolo.org/wp-content/uploads/2016/09/logo-scoiattolo-1.png" id="88" name="Google Shape;8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713" y="257612"/>
            <a:ext cx="1911778" cy="5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5"/>
          <p:cNvSpPr/>
          <p:nvPr/>
        </p:nvSpPr>
        <p:spPr>
          <a:xfrm>
            <a:off x="457714" y="312729"/>
            <a:ext cx="82648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t-IT" sz="12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MONZUNO: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t-IT" sz="12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l'energia sostenibile è in comune! </a:t>
            </a:r>
            <a:endParaRPr b="1" i="0" sz="1200" u="none" cap="none" strike="noStrike">
              <a:solidFill>
                <a:srgbClr val="E986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"/>
          <p:cNvSpPr/>
          <p:nvPr/>
        </p:nvSpPr>
        <p:spPr>
          <a:xfrm>
            <a:off x="457714" y="1130263"/>
            <a:ext cx="826486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it-IT" sz="24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OBIETTIVI</a:t>
            </a:r>
            <a:endParaRPr b="1" i="0" sz="2400" u="none" cap="none" strike="noStrike">
              <a:solidFill>
                <a:srgbClr val="E986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"/>
          <p:cNvSpPr/>
          <p:nvPr/>
        </p:nvSpPr>
        <p:spPr>
          <a:xfrm>
            <a:off x="472265" y="1762757"/>
            <a:ext cx="8250315" cy="2898997"/>
          </a:xfrm>
          <a:prstGeom prst="rect">
            <a:avLst/>
          </a:prstGeom>
          <a:noFill/>
          <a:ln>
            <a:noFill/>
          </a:ln>
        </p:spPr>
        <p:txBody>
          <a:bodyPr anchorCtr="0" anchor="t" bIns="33400" lIns="64225" spcFirstLastPara="1" rIns="64225" wrap="square" tIns="334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it-IT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Identificare</a:t>
            </a:r>
            <a:r>
              <a:rPr b="0" i="0" lang="it-IT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con il contributo attivo di attori locali e cittadinanza,</a:t>
            </a:r>
            <a:r>
              <a:rPr lang="it-IT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obiettivi e benefici</a:t>
            </a:r>
            <a:r>
              <a:rPr b="0" i="0" lang="it-IT" sz="14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it-IT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condivisi e partecipati </a:t>
            </a:r>
            <a:r>
              <a:rPr lang="it-IT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nell’ambito della sostenibilità energetica.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it-IT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Definire soluz</a:t>
            </a:r>
            <a:r>
              <a:rPr b="0" i="0" lang="it-IT" sz="14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ioni innovative</a:t>
            </a:r>
            <a:r>
              <a:rPr lang="it-IT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per un sistema energetico locale  efficiente e resiliente</a:t>
            </a:r>
            <a:r>
              <a:rPr b="0" i="0" lang="it-IT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puntando sulla capacità dei cittadini che, superando il ruolo di consumatori passivi, diventino </a:t>
            </a:r>
            <a:r>
              <a:rPr lang="it-IT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soggetti attivi</a:t>
            </a:r>
            <a:r>
              <a:rPr i="0" lang="it-IT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it-IT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nella produzione e consumo dell’energia rinnovabile.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it-IT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Sperimentare e modellizzare</a:t>
            </a:r>
            <a:r>
              <a:rPr b="0" i="0" lang="it-IT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it-IT" sz="14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pratiche dal basso </a:t>
            </a:r>
            <a:r>
              <a:rPr b="0" i="0" lang="it-IT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 trasformazione/innovazione sociale (sul modello delle “comunità intraprendenti”), in particolare sul tema delle energie rinnovabili sostenibili.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it-IT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Verificare la capacità delle CER di essere strumenti di </a:t>
            </a:r>
            <a:r>
              <a:rPr b="0" i="0" lang="it-IT" sz="14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giustizia sociale</a:t>
            </a:r>
            <a:r>
              <a:rPr b="0" i="0" lang="it-IT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coinvolgendo soggetti abilitanti interconnessi con la comunità locale e interloquendo con la PA e i potenziali finanziatori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6460" y="267132"/>
            <a:ext cx="2136846" cy="459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coiattolo.org/wp-content/uploads/2016/09/logo-scoiattolo-1.png" id="97" name="Google Shape;9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713" y="154249"/>
            <a:ext cx="1911778" cy="5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8"/>
          <p:cNvSpPr/>
          <p:nvPr/>
        </p:nvSpPr>
        <p:spPr>
          <a:xfrm>
            <a:off x="457714" y="209366"/>
            <a:ext cx="82648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t-IT" sz="12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MONZUNO: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t-IT" sz="12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l'energia sostenibile è in comune! </a:t>
            </a:r>
            <a:endParaRPr b="1" i="0" sz="1200" u="none" cap="none" strike="noStrike">
              <a:solidFill>
                <a:srgbClr val="E986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23852" y="726149"/>
            <a:ext cx="912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4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TEMPI E ATTIVITÀ DEL PERCORSO</a:t>
            </a:r>
            <a:endParaRPr b="1" i="0" sz="2400" u="none" cap="none" strike="noStrike">
              <a:solidFill>
                <a:srgbClr val="E986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8"/>
          <p:cNvPicPr preferRelativeResize="0"/>
          <p:nvPr/>
        </p:nvPicPr>
        <p:blipFill rotWithShape="1">
          <a:blip r:embed="rId5">
            <a:alphaModFix/>
          </a:blip>
          <a:srcRect b="10422" l="0" r="0" t="18291"/>
          <a:stretch/>
        </p:blipFill>
        <p:spPr>
          <a:xfrm>
            <a:off x="687700" y="1126350"/>
            <a:ext cx="7698175" cy="3879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23ceec9ce12_0_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6460" y="267132"/>
            <a:ext cx="2136846" cy="459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coiattolo.org/wp-content/uploads/2016/09/logo-scoiattolo-1.png" id="106" name="Google Shape;106;g23ceec9ce12_0_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713" y="154249"/>
            <a:ext cx="1911778" cy="5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23ceec9ce12_0_81"/>
          <p:cNvSpPr/>
          <p:nvPr/>
        </p:nvSpPr>
        <p:spPr>
          <a:xfrm>
            <a:off x="457714" y="209366"/>
            <a:ext cx="826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t-IT" sz="12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MONZUNO: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t-IT" sz="12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l'energia sostenibile è in comune! </a:t>
            </a:r>
            <a:endParaRPr b="1" i="0" sz="1200" u="none" cap="none" strike="noStrike">
              <a:solidFill>
                <a:srgbClr val="E986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23ceec9ce12_0_81"/>
          <p:cNvSpPr/>
          <p:nvPr/>
        </p:nvSpPr>
        <p:spPr>
          <a:xfrm>
            <a:off x="23852" y="726149"/>
            <a:ext cx="912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4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TEMPI E ATTIVITÀ DEL PERCORSO</a:t>
            </a:r>
            <a:endParaRPr b="1" i="0" sz="2400" u="none" cap="none" strike="noStrike">
              <a:solidFill>
                <a:srgbClr val="E986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g23ceec9ce12_0_81"/>
          <p:cNvPicPr preferRelativeResize="0"/>
          <p:nvPr/>
        </p:nvPicPr>
        <p:blipFill rotWithShape="1">
          <a:blip r:embed="rId5">
            <a:alphaModFix/>
          </a:blip>
          <a:srcRect b="24851" l="0" r="0" t="11083"/>
          <a:stretch/>
        </p:blipFill>
        <p:spPr>
          <a:xfrm>
            <a:off x="381525" y="1197846"/>
            <a:ext cx="8294550" cy="3757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06449"/>
            <a:ext cx="9144000" cy="423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6460" y="267132"/>
            <a:ext cx="2136846" cy="459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coiattolo.org/wp-content/uploads/2016/09/logo-scoiattolo-1.png" id="116" name="Google Shape;11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713" y="154249"/>
            <a:ext cx="1911778" cy="5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"/>
          <p:cNvSpPr/>
          <p:nvPr/>
        </p:nvSpPr>
        <p:spPr>
          <a:xfrm>
            <a:off x="457714" y="209366"/>
            <a:ext cx="82648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t-IT" sz="12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MONZUNO: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t-IT" sz="12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l'energia sostenibile è in comune! </a:t>
            </a:r>
            <a:endParaRPr b="1" i="0" sz="1200" u="none" cap="none" strike="noStrike">
              <a:solidFill>
                <a:srgbClr val="E986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457714" y="1050435"/>
            <a:ext cx="826486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it-IT" sz="24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ATTORI GIÀ COINVOLTI IN FASE PRELIMINARE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0" lang="it-IT" sz="1600" u="none" cap="none" strike="noStrike">
                <a:solidFill>
                  <a:srgbClr val="000000"/>
                </a:solidFill>
              </a:rPr>
              <a:t>presentazione domanda a RER - dicembre 2022</a:t>
            </a:r>
            <a:endParaRPr i="0" sz="1600" u="none" cap="none" strike="noStrike">
              <a:solidFill>
                <a:srgbClr val="E98627"/>
              </a:solidFill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457713" y="2017112"/>
            <a:ext cx="4909500" cy="29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it-IT" sz="12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FIRMATARI ACCORDO FORMALE 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it-IT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Wonder Soc. Coop. Sociale (Sassuolo) 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it-IT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Associazione L’Alluce Verde ODV (eco villaggio Monzuno)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it-IT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Prof. Dario Tuorto (UniBO) 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it-IT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Associazione Castel Merlino (Monzuno) 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it-IT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Azienda Agricola Collina (Monzuno) 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it-IT" sz="12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PARTNER NON FIRMATARI </a:t>
            </a:r>
            <a:endParaRPr b="0" i="0" sz="12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it-IT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Comune di San Benedetto Vds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it-IT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Prof. Osman Arrobio (UniPR)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it-IT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EmilBanca Agenzia di Monzuno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it-IT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Banca Etica Sede Bologna 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it-IT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Azienda Agricola Lamagrande (Sasso Marconi) 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it-IT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Associazione La Corte di Gabbiano (Monzuno)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06449"/>
            <a:ext cx="9144000" cy="423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6460" y="370495"/>
            <a:ext cx="2136846" cy="459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coiattolo.org/wp-content/uploads/2016/09/logo-scoiattolo-1.png" id="126" name="Google Shape;12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713" y="257612"/>
            <a:ext cx="1911778" cy="5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/>
          <p:nvPr/>
        </p:nvSpPr>
        <p:spPr>
          <a:xfrm>
            <a:off x="457714" y="312729"/>
            <a:ext cx="82648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t-IT" sz="12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MONZUNO: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t-IT" sz="12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l'energia sostenibile è in comune! </a:t>
            </a:r>
            <a:endParaRPr b="1" i="0" sz="1200" u="none" cap="none" strike="noStrike">
              <a:solidFill>
                <a:srgbClr val="E986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7"/>
          <p:cNvSpPr/>
          <p:nvPr/>
        </p:nvSpPr>
        <p:spPr>
          <a:xfrm>
            <a:off x="457714" y="970057"/>
            <a:ext cx="8265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it-IT" sz="24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TAVOLO DI NEGOZIAZIONE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7"/>
          <p:cNvSpPr/>
          <p:nvPr/>
        </p:nvSpPr>
        <p:spPr>
          <a:xfrm>
            <a:off x="563450" y="1664700"/>
            <a:ext cx="24411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it-IT" sz="2000"/>
              <a:t>CHE COS’È?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A2F2D"/>
              </a:buClr>
              <a:buSzPts val="13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7"/>
          <p:cNvSpPr/>
          <p:nvPr/>
        </p:nvSpPr>
        <p:spPr>
          <a:xfrm>
            <a:off x="4727775" y="2050750"/>
            <a:ext cx="4056900" cy="20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it-IT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 fase preparatoria si forma il </a:t>
            </a:r>
            <a:r>
              <a:rPr b="0" i="0" lang="it-IT" sz="12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primo nucleo</a:t>
            </a:r>
            <a:r>
              <a:rPr b="0" i="0" lang="it-IT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convocando ad un </a:t>
            </a:r>
            <a:r>
              <a:rPr b="0" i="0" lang="it-IT" sz="12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incontro preliminare </a:t>
            </a:r>
            <a:r>
              <a:rPr b="0" i="0" lang="it-IT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il responsabile del progetto e i rappresentanti di staff, sottoscrittori e partner.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it-IT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 tale incontro si condivide e verifica l’elenco </a:t>
            </a:r>
            <a: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 altri </a:t>
            </a:r>
            <a:r>
              <a:rPr lang="it-IT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attori</a:t>
            </a:r>
            <a:r>
              <a:rPr lang="it-IT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it-IT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e portatori di interesse d</a:t>
            </a:r>
            <a:r>
              <a:rPr b="0" i="0" lang="it-IT" sz="12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 includere</a:t>
            </a:r>
            <a:r>
              <a:rPr b="0" i="0" lang="it-IT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in base al quale si definisce la composizione del Tavolo, da rendere pubblica per stimolare nuove adesioni. </a:t>
            </a:r>
            <a: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E’ possibile aderire al TdN in qualsiasi fase del percorso.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7"/>
          <p:cNvSpPr/>
          <p:nvPr/>
        </p:nvSpPr>
        <p:spPr>
          <a:xfrm>
            <a:off x="4840475" y="4166200"/>
            <a:ext cx="3846000" cy="788700"/>
          </a:xfrm>
          <a:prstGeom prst="rect">
            <a:avLst/>
          </a:prstGeom>
          <a:solidFill>
            <a:schemeClr val="lt1">
              <a:alpha val="53333"/>
            </a:schemeClr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t-IT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0" i="1" lang="it-IT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 </a:t>
            </a:r>
            <a:r>
              <a:rPr b="0" i="1" lang="it-IT" sz="9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attori </a:t>
            </a:r>
            <a:r>
              <a:rPr b="0" i="1" lang="it-IT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 portatori di interessi) sono tutti quei soggetti, singoli o organizzati, in grado di mobilitare risorse di vario tipo (culturali, tecniche, economiche, umane, ecc.) a sostegno del percorso partecipativo.</a:t>
            </a:r>
            <a:endParaRPr b="0" i="1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>
            <a:off x="620225" y="2083025"/>
            <a:ext cx="36036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rgbClr val="5A2F2D"/>
              </a:buClr>
              <a:buSzPts val="1300"/>
              <a:buFont typeface="Arial"/>
              <a:buNone/>
            </a:pPr>
            <a: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E’ un gruppo di discussione all’interno del Percorso Partecipativo che </a:t>
            </a:r>
            <a: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ha il ruolo di </a:t>
            </a:r>
            <a:r>
              <a:rPr lang="it-IT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affiancare e sostenere </a:t>
            </a:r>
            <a: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il percorso </a:t>
            </a:r>
            <a: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 darne maggiore efficacia e qualità.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7"/>
          <p:cNvSpPr/>
          <p:nvPr/>
        </p:nvSpPr>
        <p:spPr>
          <a:xfrm>
            <a:off x="4791975" y="1596050"/>
            <a:ext cx="34023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it-IT" sz="2000"/>
              <a:t>CHI LO COMPONE?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A2F2D"/>
              </a:buClr>
              <a:buSzPts val="13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7"/>
          <p:cNvSpPr/>
          <p:nvPr/>
        </p:nvSpPr>
        <p:spPr>
          <a:xfrm>
            <a:off x="620236" y="2963950"/>
            <a:ext cx="31899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it-IT" sz="2000"/>
              <a:t>DI COSA SI OCCUPA</a:t>
            </a:r>
            <a:r>
              <a:rPr lang="it-IT" sz="2000"/>
              <a:t>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A2F2D"/>
              </a:buClr>
              <a:buSzPts val="13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7"/>
          <p:cNvSpPr/>
          <p:nvPr/>
        </p:nvSpPr>
        <p:spPr>
          <a:xfrm>
            <a:off x="609225" y="3347175"/>
            <a:ext cx="4097700" cy="1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rgbClr val="5A2F2D"/>
              </a:buClr>
              <a:buSzPts val="1300"/>
              <a:buFont typeface="Arial"/>
              <a:buNone/>
            </a:pPr>
            <a: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 fase di condivisione </a:t>
            </a:r>
            <a:r>
              <a:rPr lang="it-IT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conferma obiettivi, programma</a:t>
            </a:r>
            <a: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del percorso, </a:t>
            </a:r>
            <a:r>
              <a:rPr lang="it-IT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verifica la mappatura degli attori</a:t>
            </a:r>
            <a: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si confronta su </a:t>
            </a:r>
            <a:r>
              <a:rPr lang="it-IT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metodi e strumenti</a:t>
            </a:r>
            <a: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b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 apertura e svolgimento </a:t>
            </a:r>
            <a:r>
              <a:rPr lang="it-IT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verifica l’avanzamento del progetto</a:t>
            </a:r>
            <a: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 propone eventuali modifiche. </a:t>
            </a:r>
            <a:b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 chiusura verifica e integra i contenuti del </a:t>
            </a:r>
            <a:r>
              <a:rPr lang="it-IT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Documento di Proposta Partecipata</a:t>
            </a:r>
            <a:r>
              <a:rPr lang="it-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(DcPP).</a:t>
            </a:r>
            <a:endParaRPr sz="1200">
              <a:solidFill>
                <a:srgbClr val="5A2F2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23ceec9ce12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25" y="919599"/>
            <a:ext cx="9144000" cy="423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3ceec9ce12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6460" y="267132"/>
            <a:ext cx="2136846" cy="459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coiattolo.org/wp-content/uploads/2016/09/logo-scoiattolo-1.png" id="142" name="Google Shape;142;g23ceec9ce12_0_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713" y="154249"/>
            <a:ext cx="1911778" cy="5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23ceec9ce12_0_6"/>
          <p:cNvSpPr/>
          <p:nvPr/>
        </p:nvSpPr>
        <p:spPr>
          <a:xfrm>
            <a:off x="457714" y="209366"/>
            <a:ext cx="826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t-IT" sz="12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MONZUNO: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t-IT" sz="1200" u="none" cap="none" strike="noStrike">
                <a:solidFill>
                  <a:srgbClr val="E98627"/>
                </a:solidFill>
                <a:latin typeface="Arial"/>
                <a:ea typeface="Arial"/>
                <a:cs typeface="Arial"/>
                <a:sym typeface="Arial"/>
              </a:rPr>
              <a:t>l'energia sostenibile è in comune! </a:t>
            </a:r>
            <a:endParaRPr b="1" i="0" sz="1200" u="none" cap="none" strike="noStrike">
              <a:solidFill>
                <a:srgbClr val="E986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23ceec9ce12_0_6"/>
          <p:cNvSpPr/>
          <p:nvPr/>
        </p:nvSpPr>
        <p:spPr>
          <a:xfrm>
            <a:off x="457725" y="1050429"/>
            <a:ext cx="826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it-IT" sz="2400">
                <a:solidFill>
                  <a:srgbClr val="E98627"/>
                </a:solidFill>
              </a:rPr>
              <a:t>MAPPATURA ATTORI DA COINVOLGERE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i="0" sz="1600" u="none" cap="none" strike="noStrike">
              <a:solidFill>
                <a:srgbClr val="E98627"/>
              </a:solidFill>
            </a:endParaRPr>
          </a:p>
        </p:txBody>
      </p:sp>
      <p:sp>
        <p:nvSpPr>
          <p:cNvPr id="145" name="Google Shape;145;g23ceec9ce12_0_6"/>
          <p:cNvSpPr/>
          <p:nvPr/>
        </p:nvSpPr>
        <p:spPr>
          <a:xfrm>
            <a:off x="1636850" y="2621475"/>
            <a:ext cx="6201300" cy="1011300"/>
          </a:xfrm>
          <a:prstGeom prst="rect">
            <a:avLst/>
          </a:prstGeom>
          <a:solidFill>
            <a:schemeClr val="lt1">
              <a:alpha val="53330"/>
            </a:schemeClr>
          </a:solidFill>
          <a:ln cap="flat" cmpd="sng" w="19050">
            <a:solidFill>
              <a:srgbClr val="E9862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it-IT" sz="2000">
                <a:solidFill>
                  <a:schemeClr val="dk1"/>
                </a:solidFill>
              </a:rPr>
              <a:t>CHI NEL TERRITORIO POTREBBE ESSERE INTERESSATO AL TEMA DELLE COMUNITÀ ENERGETICHE?</a:t>
            </a:r>
            <a:endParaRPr b="0" i="1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